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25"/>
  </p:notesMasterIdLst>
  <p:sldIdLst>
    <p:sldId id="327" r:id="rId5"/>
    <p:sldId id="259" r:id="rId6"/>
    <p:sldId id="422" r:id="rId7"/>
    <p:sldId id="295" r:id="rId8"/>
    <p:sldId id="417" r:id="rId9"/>
    <p:sldId id="423" r:id="rId10"/>
    <p:sldId id="296" r:id="rId11"/>
    <p:sldId id="298" r:id="rId12"/>
    <p:sldId id="299" r:id="rId13"/>
    <p:sldId id="297" r:id="rId14"/>
    <p:sldId id="308" r:id="rId15"/>
    <p:sldId id="424" r:id="rId16"/>
    <p:sldId id="302" r:id="rId17"/>
    <p:sldId id="303" r:id="rId18"/>
    <p:sldId id="435" r:id="rId19"/>
    <p:sldId id="304" r:id="rId20"/>
    <p:sldId id="306" r:id="rId21"/>
    <p:sldId id="307" r:id="rId22"/>
    <p:sldId id="369" r:id="rId23"/>
    <p:sldId id="442" r:id="rId24"/>
    <p:sldId id="454" r:id="rId25"/>
    <p:sldId id="460" r:id="rId26"/>
    <p:sldId id="461" r:id="rId27"/>
    <p:sldId id="462" r:id="rId28"/>
    <p:sldId id="443" r:id="rId29"/>
    <p:sldId id="287" r:id="rId30"/>
    <p:sldId id="385" r:id="rId31"/>
    <p:sldId id="309" r:id="rId32"/>
    <p:sldId id="386" r:id="rId33"/>
    <p:sldId id="390" r:id="rId34"/>
    <p:sldId id="392" r:id="rId35"/>
    <p:sldId id="391" r:id="rId36"/>
    <p:sldId id="389" r:id="rId37"/>
    <p:sldId id="393" r:id="rId38"/>
    <p:sldId id="394" r:id="rId39"/>
    <p:sldId id="395" r:id="rId40"/>
    <p:sldId id="388" r:id="rId41"/>
    <p:sldId id="396" r:id="rId42"/>
    <p:sldId id="397" r:id="rId43"/>
    <p:sldId id="359" r:id="rId44"/>
    <p:sldId id="328" r:id="rId45"/>
    <p:sldId id="331" r:id="rId46"/>
    <p:sldId id="349" r:id="rId47"/>
    <p:sldId id="332" r:id="rId48"/>
    <p:sldId id="399" r:id="rId49"/>
    <p:sldId id="333" r:id="rId50"/>
    <p:sldId id="436" r:id="rId51"/>
    <p:sldId id="335" r:id="rId52"/>
    <p:sldId id="400" r:id="rId53"/>
    <p:sldId id="401" r:id="rId54"/>
    <p:sldId id="350" r:id="rId55"/>
    <p:sldId id="402" r:id="rId56"/>
    <p:sldId id="403" r:id="rId57"/>
    <p:sldId id="404" r:id="rId58"/>
    <p:sldId id="405" r:id="rId59"/>
    <p:sldId id="360" r:id="rId60"/>
    <p:sldId id="412" r:id="rId61"/>
    <p:sldId id="411" r:id="rId62"/>
    <p:sldId id="413" r:id="rId63"/>
    <p:sldId id="415" r:id="rId64"/>
    <p:sldId id="428" r:id="rId65"/>
    <p:sldId id="408" r:id="rId66"/>
    <p:sldId id="478" r:id="rId67"/>
    <p:sldId id="479" r:id="rId68"/>
    <p:sldId id="480" r:id="rId69"/>
    <p:sldId id="481" r:id="rId70"/>
    <p:sldId id="482" r:id="rId71"/>
    <p:sldId id="483" r:id="rId72"/>
    <p:sldId id="484" r:id="rId73"/>
    <p:sldId id="485" r:id="rId74"/>
    <p:sldId id="288" r:id="rId75"/>
    <p:sldId id="370" r:id="rId76"/>
    <p:sldId id="371" r:id="rId77"/>
    <p:sldId id="372" r:id="rId78"/>
    <p:sldId id="373" r:id="rId79"/>
    <p:sldId id="374" r:id="rId80"/>
    <p:sldId id="377" r:id="rId81"/>
    <p:sldId id="438" r:id="rId82"/>
    <p:sldId id="376" r:id="rId83"/>
    <p:sldId id="379" r:id="rId84"/>
    <p:sldId id="381" r:id="rId85"/>
    <p:sldId id="382" r:id="rId86"/>
    <p:sldId id="358" r:id="rId87"/>
    <p:sldId id="419" r:id="rId88"/>
    <p:sldId id="420" r:id="rId89"/>
    <p:sldId id="421" r:id="rId90"/>
    <p:sldId id="398" r:id="rId91"/>
    <p:sldId id="294" r:id="rId92"/>
    <p:sldId id="289" r:id="rId93"/>
    <p:sldId id="337" r:id="rId94"/>
    <p:sldId id="310" r:id="rId95"/>
    <p:sldId id="311" r:id="rId96"/>
    <p:sldId id="300" r:id="rId97"/>
    <p:sldId id="315" r:id="rId98"/>
    <p:sldId id="316" r:id="rId99"/>
    <p:sldId id="290" r:id="rId100"/>
    <p:sldId id="266" r:id="rId101"/>
    <p:sldId id="434" r:id="rId102"/>
    <p:sldId id="312" r:id="rId103"/>
    <p:sldId id="313" r:id="rId104"/>
    <p:sldId id="314" r:id="rId105"/>
    <p:sldId id="463" r:id="rId106"/>
    <p:sldId id="464" r:id="rId107"/>
    <p:sldId id="465" r:id="rId108"/>
    <p:sldId id="466" r:id="rId109"/>
    <p:sldId id="467" r:id="rId110"/>
    <p:sldId id="468" r:id="rId111"/>
    <p:sldId id="469" r:id="rId112"/>
    <p:sldId id="470" r:id="rId113"/>
    <p:sldId id="471" r:id="rId114"/>
    <p:sldId id="472" r:id="rId115"/>
    <p:sldId id="473" r:id="rId116"/>
    <p:sldId id="474" r:id="rId117"/>
    <p:sldId id="475" r:id="rId118"/>
    <p:sldId id="476" r:id="rId119"/>
    <p:sldId id="477" r:id="rId120"/>
    <p:sldId id="439" r:id="rId121"/>
    <p:sldId id="455" r:id="rId122"/>
    <p:sldId id="268" r:id="rId123"/>
    <p:sldId id="274" r:id="rId1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2F2E9"/>
    <a:srgbClr val="EE9889"/>
    <a:srgbClr val="A7E4C1"/>
    <a:srgbClr val="DDF7F2"/>
    <a:srgbClr val="FFECDC"/>
    <a:srgbClr val="FFD679"/>
    <a:srgbClr val="CEF0DC"/>
    <a:srgbClr val="A8E5C2"/>
    <a:srgbClr val="91E5DF"/>
    <a:srgbClr val="1CA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9" autoAdjust="0"/>
    <p:restoredTop sz="79126" autoAdjust="0"/>
  </p:normalViewPr>
  <p:slideViewPr>
    <p:cSldViewPr snapToGrid="0">
      <p:cViewPr varScale="1">
        <p:scale>
          <a:sx n="92" d="100"/>
          <a:sy n="92" d="100"/>
        </p:scale>
        <p:origin x="156"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slide" Target="slides/slide120.xml"/><Relationship Id="rId12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96349-708B-41C8-B65C-1D4C302E99DD}" type="datetimeFigureOut">
              <a:rPr lang="en-US" smtClean="0"/>
              <a:t>1/17/2018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FE31E2-DB09-4F1B-A848-0563FD9D9CE2}" type="slidenum">
              <a:rPr lang="en-US" smtClean="0"/>
              <a:t>‹#›</a:t>
            </a:fld>
            <a:endParaRPr lang="en-US"/>
          </a:p>
        </p:txBody>
      </p:sp>
    </p:spTree>
    <p:extLst>
      <p:ext uri="{BB962C8B-B14F-4D97-AF65-F5344CB8AC3E}">
        <p14:creationId xmlns:p14="http://schemas.microsoft.com/office/powerpoint/2010/main" val="1029329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1</a:t>
            </a:fld>
            <a:endParaRPr lang="en-US"/>
          </a:p>
        </p:txBody>
      </p:sp>
    </p:spTree>
    <p:extLst>
      <p:ext uri="{BB962C8B-B14F-4D97-AF65-F5344CB8AC3E}">
        <p14:creationId xmlns:p14="http://schemas.microsoft.com/office/powerpoint/2010/main" val="385894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admit it, I’ve used position: absolute as a hack to redistribute content in a responsive layout. Show of hands, who’s done this too?</a:t>
            </a:r>
          </a:p>
        </p:txBody>
      </p:sp>
      <p:sp>
        <p:nvSpPr>
          <p:cNvPr id="4" name="Slide Number Placeholder 3"/>
          <p:cNvSpPr>
            <a:spLocks noGrp="1"/>
          </p:cNvSpPr>
          <p:nvPr>
            <p:ph type="sldNum" sz="quarter" idx="10"/>
          </p:nvPr>
        </p:nvSpPr>
        <p:spPr/>
        <p:txBody>
          <a:bodyPr/>
          <a:lstStyle/>
          <a:p>
            <a:fld id="{00FE31E2-DB09-4F1B-A848-0563FD9D9CE2}" type="slidenum">
              <a:rPr lang="en-US" smtClean="0"/>
              <a:t>10</a:t>
            </a:fld>
            <a:endParaRPr lang="en-US"/>
          </a:p>
        </p:txBody>
      </p:sp>
    </p:spTree>
    <p:extLst>
      <p:ext uri="{BB962C8B-B14F-4D97-AF65-F5344CB8AC3E}">
        <p14:creationId xmlns:p14="http://schemas.microsoft.com/office/powerpoint/2010/main" val="21508261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Lots of people in the web community are doing this already, but some folks are writing their at rules such that their grid-related rules only apply in browsers that support the new syntax and NOT the old syntax. This will only lead to sadness because you will effectively be ensuring your Grid doesn’t render in Microsoft Edge. We will continue to support the old prefixed syntax for the foreseeable future for web compatibility.</a:t>
            </a:r>
          </a:p>
        </p:txBody>
      </p:sp>
      <p:sp>
        <p:nvSpPr>
          <p:cNvPr id="4" name="Slide Number Placeholder 3"/>
          <p:cNvSpPr>
            <a:spLocks noGrp="1"/>
          </p:cNvSpPr>
          <p:nvPr>
            <p:ph type="sldNum" sz="quarter" idx="10"/>
          </p:nvPr>
        </p:nvSpPr>
        <p:spPr/>
        <p:txBody>
          <a:bodyPr/>
          <a:lstStyle/>
          <a:p>
            <a:fld id="{00FE31E2-DB09-4F1B-A848-0563FD9D9CE2}" type="slidenum">
              <a:rPr lang="en-US" smtClean="0"/>
              <a:t>100</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want to support ONLY the new syntax, @supports (display: grid) is all you need.</a:t>
            </a:r>
          </a:p>
        </p:txBody>
      </p:sp>
      <p:sp>
        <p:nvSpPr>
          <p:cNvPr id="4" name="Slide Number Placeholder 3"/>
          <p:cNvSpPr>
            <a:spLocks noGrp="1"/>
          </p:cNvSpPr>
          <p:nvPr>
            <p:ph type="sldNum" sz="quarter" idx="10"/>
          </p:nvPr>
        </p:nvSpPr>
        <p:spPr/>
        <p:txBody>
          <a:bodyPr/>
          <a:lstStyle/>
          <a:p>
            <a:fld id="{00FE31E2-DB09-4F1B-A848-0563FD9D9CE2}" type="slidenum">
              <a:rPr lang="en-US" smtClean="0"/>
              <a:t>101</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2612695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8698815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let’s say we have a grid of items where we want all the rows to be equal height, based on the height of the items’ content.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012301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Where flex-wrap is available we can use that to at least have the heights of each row be equalized.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302674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base experience might be some inline-block boxes and some magic numbers, which perhaps doesn’t look super awesome,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802652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just rearrange the content within items and display them in a stacked layout, or perhaps remove the backgrounds.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394551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13043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say, with grid, we have an image that is twice as wide as two boxes with text in them stacked next to it. These boxes are equal height, based on the content, but with a minimum of 200px each, which we’ve done by setting the track heights to minmax(200px, 1fr).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238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11</a:t>
            </a:fld>
            <a:endParaRPr lang="en-US"/>
          </a:p>
        </p:txBody>
      </p:sp>
    </p:spTree>
    <p:extLst>
      <p:ext uri="{BB962C8B-B14F-4D97-AF65-F5344CB8AC3E}">
        <p14:creationId xmlns:p14="http://schemas.microsoft.com/office/powerpoint/2010/main" val="280966372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we rearrange with flex-wrap, we can still have a big beautiful image, and 2 text boxes proportionally sized next to each other, which serve to provide more context for the image. Our design isn’t a 1:1 ratio, but the mood and the hierarchy are preserved.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1461857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6072125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let’s say we’re using grid to overlap a couple items. We’re using grid slots with specific measurements to create a consistent overlap, an </a:t>
            </a:r>
            <a:r>
              <a:rPr lang="en-US" sz="1200" kern="1200" dirty="0" err="1">
                <a:solidFill>
                  <a:schemeClr val="tx1"/>
                </a:solidFill>
                <a:effectLst/>
                <a:latin typeface="+mn-lt"/>
                <a:ea typeface="+mn-ea"/>
                <a:cs typeface="+mn-cs"/>
              </a:rPr>
              <a:t>fr</a:t>
            </a:r>
            <a:r>
              <a:rPr lang="en-US" sz="1200" kern="1200" dirty="0">
                <a:solidFill>
                  <a:schemeClr val="tx1"/>
                </a:solidFill>
                <a:effectLst/>
                <a:latin typeface="+mn-lt"/>
                <a:ea typeface="+mn-ea"/>
                <a:cs typeface="+mn-cs"/>
              </a:rPr>
              <a:t> units to make sure that the image is the same dimensions as the text,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661928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let’s say we’re using grid to overlap a couple items. We’re using grid slots with specific measurements to create a consistent overlap, an </a:t>
            </a:r>
            <a:r>
              <a:rPr lang="en-US" sz="1200" kern="1200" dirty="0" err="1">
                <a:solidFill>
                  <a:schemeClr val="tx1"/>
                </a:solidFill>
                <a:effectLst/>
                <a:latin typeface="+mn-lt"/>
                <a:ea typeface="+mn-ea"/>
                <a:cs typeface="+mn-cs"/>
              </a:rPr>
              <a:t>fr</a:t>
            </a:r>
            <a:r>
              <a:rPr lang="en-US" sz="1200" kern="1200" dirty="0">
                <a:solidFill>
                  <a:schemeClr val="tx1"/>
                </a:solidFill>
                <a:effectLst/>
                <a:latin typeface="+mn-lt"/>
                <a:ea typeface="+mn-ea"/>
                <a:cs typeface="+mn-cs"/>
              </a:rPr>
              <a:t> units to make sure that the image is the same dimensions as the text, no matter what content is in there or what breakpoint the assemblage is viewed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could mimic this by absolutely positioning the image and jumping through some hoops with margins, padding, and </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but if the point is to write lighter code, let’s come up with a simpler version of this aesthetic.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5534168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could mimic this by absolutely positioning the image and jumping through some hoops with margins, padding, and </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but if the point is to write lighter code, let’s come up with a simpler version of this aesthetic.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6405281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layering is the important part of this component, we might write our base experience so that the text box is simply overlapping the bottom of the image.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415834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layering is the important part of this component, we might write our base experience so that the text box is simply overlapping the bottom of the image. The nice thing about this is now we also have a mobile-first design for when there’s not enough horizontal real estate for our fancy grid version. We could also set a max width on this box of text, for further funkiness.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4352205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might be thinking, sure </a:t>
            </a:r>
            <a:r>
              <a:rPr lang="en-US" dirty="0" err="1"/>
              <a:t>sure</a:t>
            </a:r>
            <a:r>
              <a:rPr lang="en-US" dirty="0"/>
              <a:t>, I’m on board with progressive enhancement. But what about my clients and stakeholders? This is all about knowing what is important to the individuals you’re talking to, and showing how a tiered approach to web design can help them in their goals. When in doubt, an effective approach, honestly, is money. Letting go of perfect design parity everywhere and choosing instead to deliver a solid, progressively enhanced experience, saves dev hours, which makes for a more modest budget. This </a:t>
            </a:r>
            <a:r>
              <a:rPr lang="en-US"/>
              <a:t>will likely </a:t>
            </a:r>
            <a:r>
              <a:rPr lang="en-US" dirty="0"/>
              <a:t>be music to your client’s and project managers’ ears.</a:t>
            </a:r>
          </a:p>
        </p:txBody>
      </p:sp>
      <p:sp>
        <p:nvSpPr>
          <p:cNvPr id="4" name="Slide Number Placeholder 3"/>
          <p:cNvSpPr>
            <a:spLocks noGrp="1"/>
          </p:cNvSpPr>
          <p:nvPr>
            <p:ph type="sldNum" sz="quarter" idx="10"/>
          </p:nvPr>
        </p:nvSpPr>
        <p:spPr/>
        <p:txBody>
          <a:bodyPr/>
          <a:lstStyle/>
          <a:p>
            <a:fld id="{00FE31E2-DB09-4F1B-A848-0563FD9D9CE2}" type="slidenum">
              <a:rPr lang="en-US" smtClean="0"/>
              <a:t>117</a:t>
            </a:fld>
            <a:endParaRPr lang="en-US"/>
          </a:p>
        </p:txBody>
      </p:sp>
    </p:spTree>
    <p:extLst>
      <p:ext uri="{BB962C8B-B14F-4D97-AF65-F5344CB8AC3E}">
        <p14:creationId xmlns:p14="http://schemas.microsoft.com/office/powerpoint/2010/main" val="217793224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good news is, as we work to get our clients on board, there is nothing stopping us from using grid on our own sites and pet projects.</a:t>
            </a:r>
          </a:p>
        </p:txBody>
      </p:sp>
      <p:sp>
        <p:nvSpPr>
          <p:cNvPr id="4" name="Slide Number Placeholder 3"/>
          <p:cNvSpPr>
            <a:spLocks noGrp="1"/>
          </p:cNvSpPr>
          <p:nvPr>
            <p:ph type="sldNum" sz="quarter" idx="10"/>
          </p:nvPr>
        </p:nvSpPr>
        <p:spPr/>
        <p:txBody>
          <a:bodyPr/>
          <a:lstStyle/>
          <a:p>
            <a:fld id="{00FE31E2-DB09-4F1B-A848-0563FD9D9CE2}" type="slidenum">
              <a:rPr lang="en-US" smtClean="0"/>
              <a:t>118</a:t>
            </a:fld>
            <a:endParaRPr lang="en-US"/>
          </a:p>
        </p:txBody>
      </p:sp>
    </p:spTree>
    <p:extLst>
      <p:ext uri="{BB962C8B-B14F-4D97-AF65-F5344CB8AC3E}">
        <p14:creationId xmlns:p14="http://schemas.microsoft.com/office/powerpoint/2010/main" val="29648904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All in all, I’m so excited to have Grid in our layout toolbox. This marks a bright new future for layout on the web, and I can’t wait to see what you all come up with.</a:t>
            </a:r>
          </a:p>
        </p:txBody>
      </p:sp>
      <p:sp>
        <p:nvSpPr>
          <p:cNvPr id="4" name="Slide Number Placeholder 3"/>
          <p:cNvSpPr>
            <a:spLocks noGrp="1"/>
          </p:cNvSpPr>
          <p:nvPr>
            <p:ph type="sldNum" sz="quarter" idx="10"/>
          </p:nvPr>
        </p:nvSpPr>
        <p:spPr/>
        <p:txBody>
          <a:bodyPr/>
          <a:lstStyle/>
          <a:p>
            <a:fld id="{00FE31E2-DB09-4F1B-A848-0563FD9D9CE2}" type="slidenum">
              <a:rPr lang="en-US" smtClean="0"/>
              <a:t>119</a:t>
            </a:fld>
            <a:endParaRPr lang="en-US"/>
          </a:p>
        </p:txBody>
      </p:sp>
    </p:spTree>
    <p:extLst>
      <p:ext uri="{BB962C8B-B14F-4D97-AF65-F5344CB8AC3E}">
        <p14:creationId xmlns:p14="http://schemas.microsoft.com/office/powerpoint/2010/main" val="2106826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12</a:t>
            </a:fld>
            <a:endParaRPr lang="en-US"/>
          </a:p>
        </p:txBody>
      </p:sp>
    </p:spTree>
    <p:extLst>
      <p:ext uri="{BB962C8B-B14F-4D97-AF65-F5344CB8AC3E}">
        <p14:creationId xmlns:p14="http://schemas.microsoft.com/office/powerpoint/2010/main" val="56910411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that and other Grid resources, as well as my slides, check out aka.ms/summit-grid. Thank you!</a:t>
            </a:r>
          </a:p>
        </p:txBody>
      </p:sp>
      <p:sp>
        <p:nvSpPr>
          <p:cNvPr id="4" name="Slide Number Placeholder 3"/>
          <p:cNvSpPr>
            <a:spLocks noGrp="1"/>
          </p:cNvSpPr>
          <p:nvPr>
            <p:ph type="sldNum" sz="quarter" idx="10"/>
          </p:nvPr>
        </p:nvSpPr>
        <p:spPr/>
        <p:txBody>
          <a:bodyPr/>
          <a:lstStyle/>
          <a:p>
            <a:fld id="{00FE31E2-DB09-4F1B-A848-0563FD9D9CE2}" type="slidenum">
              <a:rPr lang="en-US" smtClean="0"/>
              <a:t>120</a:t>
            </a:fld>
            <a:endParaRPr lang="en-US"/>
          </a:p>
        </p:txBody>
      </p:sp>
    </p:spTree>
    <p:extLst>
      <p:ext uri="{BB962C8B-B14F-4D97-AF65-F5344CB8AC3E}">
        <p14:creationId xmlns:p14="http://schemas.microsoft.com/office/powerpoint/2010/main" val="1074565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With flexbox, we can tell flex items how to consume space and distribute themselves in the main axis, which can be either a row or column direction. </a:t>
            </a:r>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13</a:t>
            </a:fld>
            <a:endParaRPr lang="en-US"/>
          </a:p>
        </p:txBody>
      </p:sp>
    </p:spTree>
    <p:extLst>
      <p:ext uri="{BB962C8B-B14F-4D97-AF65-F5344CB8AC3E}">
        <p14:creationId xmlns:p14="http://schemas.microsoft.com/office/powerpoint/2010/main" val="838862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14</a:t>
            </a:fld>
            <a:endParaRPr lang="en-US"/>
          </a:p>
        </p:txBody>
      </p:sp>
    </p:spTree>
    <p:extLst>
      <p:ext uri="{BB962C8B-B14F-4D97-AF65-F5344CB8AC3E}">
        <p14:creationId xmlns:p14="http://schemas.microsoft.com/office/powerpoint/2010/main" val="8388622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can also redistribute items within the main axis without changing the markup.</a:t>
            </a:r>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15</a:t>
            </a:fld>
            <a:endParaRPr lang="en-US"/>
          </a:p>
        </p:txBody>
      </p:sp>
    </p:spTree>
    <p:extLst>
      <p:ext uri="{BB962C8B-B14F-4D97-AF65-F5344CB8AC3E}">
        <p14:creationId xmlns:p14="http://schemas.microsoft.com/office/powerpoint/2010/main" val="12094476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can tell these items how to distribute themselves in the cross axis, but we don’t get much control beyond that in this perpendicular axis.</a:t>
            </a:r>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16</a:t>
            </a:fld>
            <a:endParaRPr lang="en-US"/>
          </a:p>
        </p:txBody>
      </p:sp>
    </p:spTree>
    <p:extLst>
      <p:ext uri="{BB962C8B-B14F-4D97-AF65-F5344CB8AC3E}">
        <p14:creationId xmlns:p14="http://schemas.microsoft.com/office/powerpoint/2010/main" val="8388622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can’t do the kind of sizing, placement, or redistribution in this cross axis as we could in the main. We also can’t specifically create new flex rows to place our items into.</a:t>
            </a:r>
          </a:p>
        </p:txBody>
      </p:sp>
      <p:sp>
        <p:nvSpPr>
          <p:cNvPr id="4" name="Slide Number Placeholder 3"/>
          <p:cNvSpPr>
            <a:spLocks noGrp="1"/>
          </p:cNvSpPr>
          <p:nvPr>
            <p:ph type="sldNum" sz="quarter" idx="10"/>
          </p:nvPr>
        </p:nvSpPr>
        <p:spPr/>
        <p:txBody>
          <a:bodyPr/>
          <a:lstStyle/>
          <a:p>
            <a:fld id="{00FE31E2-DB09-4F1B-A848-0563FD9D9CE2}" type="slidenum">
              <a:rPr lang="en-US" smtClean="0"/>
              <a:t>17</a:t>
            </a:fld>
            <a:endParaRPr lang="en-US"/>
          </a:p>
        </p:txBody>
      </p:sp>
    </p:spTree>
    <p:extLst>
      <p:ext uri="{BB962C8B-B14F-4D97-AF65-F5344CB8AC3E}">
        <p14:creationId xmlns:p14="http://schemas.microsoft.com/office/powerpoint/2010/main" val="838862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closest we have is the ability to wrap items to new flex rows as we run out of space.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While flex box is a complete and powerful feature, it’s a one-dimensional layout tool that doesn’t necessarily cover all our use cases. This is where grid comes in.</a:t>
            </a:r>
          </a:p>
        </p:txBody>
      </p:sp>
      <p:sp>
        <p:nvSpPr>
          <p:cNvPr id="4" name="Slide Number Placeholder 3"/>
          <p:cNvSpPr>
            <a:spLocks noGrp="1"/>
          </p:cNvSpPr>
          <p:nvPr>
            <p:ph type="sldNum" sz="quarter" idx="10"/>
          </p:nvPr>
        </p:nvSpPr>
        <p:spPr/>
        <p:txBody>
          <a:bodyPr/>
          <a:lstStyle/>
          <a:p>
            <a:fld id="{00FE31E2-DB09-4F1B-A848-0563FD9D9CE2}" type="slidenum">
              <a:rPr lang="en-US" smtClean="0"/>
              <a:t>18</a:t>
            </a:fld>
            <a:endParaRPr lang="en-US"/>
          </a:p>
        </p:txBody>
      </p:sp>
    </p:spTree>
    <p:extLst>
      <p:ext uri="{BB962C8B-B14F-4D97-AF65-F5344CB8AC3E}">
        <p14:creationId xmlns:p14="http://schemas.microsoft.com/office/powerpoint/2010/main" val="838862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brings us to CSS Grid!</a:t>
            </a:r>
          </a:p>
        </p:txBody>
      </p:sp>
      <p:sp>
        <p:nvSpPr>
          <p:cNvPr id="4" name="Slide Number Placeholder 3"/>
          <p:cNvSpPr>
            <a:spLocks noGrp="1"/>
          </p:cNvSpPr>
          <p:nvPr>
            <p:ph type="sldNum" sz="quarter" idx="10"/>
          </p:nvPr>
        </p:nvSpPr>
        <p:spPr/>
        <p:txBody>
          <a:bodyPr/>
          <a:lstStyle/>
          <a:p>
            <a:fld id="{00FE31E2-DB09-4F1B-A848-0563FD9D9CE2}" type="slidenum">
              <a:rPr lang="en-US" smtClean="0"/>
              <a:t>19</a:t>
            </a:fld>
            <a:endParaRPr lang="en-US"/>
          </a:p>
        </p:txBody>
      </p:sp>
    </p:spTree>
    <p:extLst>
      <p:ext uri="{BB962C8B-B14F-4D97-AF65-F5344CB8AC3E}">
        <p14:creationId xmlns:p14="http://schemas.microsoft.com/office/powerpoint/2010/main" val="16538700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Hi everyone! As you heard, I’m Melanie, a web designer-developer on the Microsoft Edge team.</a:t>
            </a:r>
          </a:p>
        </p:txBody>
      </p:sp>
      <p:sp>
        <p:nvSpPr>
          <p:cNvPr id="4" name="Slide Number Placeholder 3"/>
          <p:cNvSpPr>
            <a:spLocks noGrp="1"/>
          </p:cNvSpPr>
          <p:nvPr>
            <p:ph type="sldNum" sz="quarter" idx="10"/>
          </p:nvPr>
        </p:nvSpPr>
        <p:spPr/>
        <p:txBody>
          <a:bodyPr/>
          <a:lstStyle/>
          <a:p>
            <a:fld id="{00FE31E2-DB09-4F1B-A848-0563FD9D9CE2}" type="slidenum">
              <a:rPr lang="en-US" smtClean="0"/>
              <a:t>2</a:t>
            </a:fld>
            <a:endParaRPr lang="en-US"/>
          </a:p>
        </p:txBody>
      </p:sp>
    </p:spTree>
    <p:extLst>
      <p:ext uri="{BB962C8B-B14F-4D97-AF65-F5344CB8AC3E}">
        <p14:creationId xmlns:p14="http://schemas.microsoft.com/office/powerpoint/2010/main" val="34964592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Grid was initially introduced by Microsoft to achieve truly two-dimensional layout for web content, for parity with native app layout capabilities. We needed a tool where we could truly control sizing and placement in both row and column directions, as Windows 8 had a heavily gridded, symmetrical aesthetic, and web content could be embedded into native apps. It turns out the web community at large had need for such a tool, and the W3C CSS Working Group developed CSS Grid into the feature set it is today.</a:t>
            </a:r>
          </a:p>
        </p:txBody>
      </p:sp>
      <p:sp>
        <p:nvSpPr>
          <p:cNvPr id="4" name="Slide Number Placeholder 3"/>
          <p:cNvSpPr>
            <a:spLocks noGrp="1"/>
          </p:cNvSpPr>
          <p:nvPr>
            <p:ph type="sldNum" sz="quarter" idx="10"/>
          </p:nvPr>
        </p:nvSpPr>
        <p:spPr/>
        <p:txBody>
          <a:bodyPr/>
          <a:lstStyle/>
          <a:p>
            <a:fld id="{00FE31E2-DB09-4F1B-A848-0563FD9D9CE2}" type="slidenum">
              <a:rPr lang="en-US" smtClean="0"/>
              <a:t>20</a:t>
            </a:fld>
            <a:endParaRPr lang="en-US"/>
          </a:p>
        </p:txBody>
      </p:sp>
    </p:spTree>
    <p:extLst>
      <p:ext uri="{BB962C8B-B14F-4D97-AF65-F5344CB8AC3E}">
        <p14:creationId xmlns:p14="http://schemas.microsoft.com/office/powerpoint/2010/main" val="259425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you’d like to hear more about CSS Grid from CSS Working Group members, and Microsoft developers, check out aka.ms/grid-video</a:t>
            </a:r>
          </a:p>
        </p:txBody>
      </p:sp>
      <p:sp>
        <p:nvSpPr>
          <p:cNvPr id="4" name="Slide Number Placeholder 3"/>
          <p:cNvSpPr>
            <a:spLocks noGrp="1"/>
          </p:cNvSpPr>
          <p:nvPr>
            <p:ph type="sldNum" sz="quarter" idx="10"/>
          </p:nvPr>
        </p:nvSpPr>
        <p:spPr/>
        <p:txBody>
          <a:bodyPr/>
          <a:lstStyle/>
          <a:p>
            <a:fld id="{00FE31E2-DB09-4F1B-A848-0563FD9D9CE2}" type="slidenum">
              <a:rPr lang="en-US" smtClean="0"/>
              <a:t>21</a:t>
            </a:fld>
            <a:endParaRPr lang="en-US"/>
          </a:p>
        </p:txBody>
      </p:sp>
    </p:spTree>
    <p:extLst>
      <p:ext uri="{BB962C8B-B14F-4D97-AF65-F5344CB8AC3E}">
        <p14:creationId xmlns:p14="http://schemas.microsoft.com/office/powerpoint/2010/main" val="725827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a full matrix of space to work with, we can, without extra wrapper elements, create really precise layouts where things line up just so, elements are relationally or equally sized in both dimensions, and there’s symmetry and consistency across a layout. This is great for our fussy perfectionist side.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057237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also come up with some more funky, unique assemblages, for our artistic side (sometimes, these are the same side).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69293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as an added bonus, we can overlap grid items, which is not possible with flex items.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12661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the use cases that are perhaps possible with other layout techniques are brilliantly simple with Grid. In this layout for this year’s Summit website, I was able to have a row that leaves space for a fixed position </a:t>
            </a:r>
            <a:r>
              <a:rPr lang="en-US" dirty="0" err="1"/>
              <a:t>nav</a:t>
            </a:r>
            <a:r>
              <a:rPr lang="en-US" dirty="0"/>
              <a:t>, and then uses the rest of its width to lay out two more boxes proportionally. Those boxes are of equal height. And above that row I have a banner that expands and contracts its height to fill the rest of the viewport. None of these have extra wrappers, and I was able to do all of this with just a few short lines of CSS. I ran around our open office telling anyone who would listen how COOL Grid is.</a:t>
            </a:r>
            <a:endParaRPr lang="en-US" baseline="0" dirty="0"/>
          </a:p>
        </p:txBody>
      </p:sp>
      <p:sp>
        <p:nvSpPr>
          <p:cNvPr id="4" name="Slide Number Placeholder 3"/>
          <p:cNvSpPr>
            <a:spLocks noGrp="1"/>
          </p:cNvSpPr>
          <p:nvPr>
            <p:ph type="sldNum" sz="quarter" idx="10"/>
          </p:nvPr>
        </p:nvSpPr>
        <p:spPr/>
        <p:txBody>
          <a:bodyPr/>
          <a:lstStyle/>
          <a:p>
            <a:fld id="{00FE31E2-DB09-4F1B-A848-0563FD9D9CE2}" type="slidenum">
              <a:rPr lang="en-US" smtClean="0"/>
              <a:t>25</a:t>
            </a:fld>
            <a:endParaRPr lang="en-US"/>
          </a:p>
        </p:txBody>
      </p:sp>
    </p:spTree>
    <p:extLst>
      <p:ext uri="{BB962C8B-B14F-4D97-AF65-F5344CB8AC3E}">
        <p14:creationId xmlns:p14="http://schemas.microsoft.com/office/powerpoint/2010/main" val="1611297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grid is cool, but how does it work, exactly?</a:t>
            </a:r>
          </a:p>
        </p:txBody>
      </p:sp>
      <p:sp>
        <p:nvSpPr>
          <p:cNvPr id="4" name="Slide Number Placeholder 3"/>
          <p:cNvSpPr>
            <a:spLocks noGrp="1"/>
          </p:cNvSpPr>
          <p:nvPr>
            <p:ph type="sldNum" sz="quarter" idx="10"/>
          </p:nvPr>
        </p:nvSpPr>
        <p:spPr/>
        <p:txBody>
          <a:bodyPr/>
          <a:lstStyle/>
          <a:p>
            <a:fld id="{00FE31E2-DB09-4F1B-A848-0563FD9D9CE2}" type="slidenum">
              <a:rPr lang="en-US" smtClean="0"/>
              <a:t>26</a:t>
            </a:fld>
            <a:endParaRPr lang="en-US"/>
          </a:p>
        </p:txBody>
      </p:sp>
    </p:spTree>
    <p:extLst>
      <p:ext uri="{BB962C8B-B14F-4D97-AF65-F5344CB8AC3E}">
        <p14:creationId xmlns:p14="http://schemas.microsoft.com/office/powerpoint/2010/main" val="30142753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Grid is what we would call a top down layout. I like to think of it as a parent laying down the rules, telling their kids what to do. Those children have to do what they’re told.</a:t>
            </a:r>
          </a:p>
        </p:txBody>
      </p:sp>
      <p:sp>
        <p:nvSpPr>
          <p:cNvPr id="4" name="Slide Number Placeholder 3"/>
          <p:cNvSpPr>
            <a:spLocks noGrp="1"/>
          </p:cNvSpPr>
          <p:nvPr>
            <p:ph type="sldNum" sz="quarter" idx="10"/>
          </p:nvPr>
        </p:nvSpPr>
        <p:spPr/>
        <p:txBody>
          <a:bodyPr/>
          <a:lstStyle/>
          <a:p>
            <a:fld id="{00FE31E2-DB09-4F1B-A848-0563FD9D9CE2}" type="slidenum">
              <a:rPr lang="en-US" smtClean="0"/>
              <a:t>27</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step in this process is to create a grid formatting context by applying display: grid or inline-grid to a parent element.</a:t>
            </a:r>
          </a:p>
        </p:txBody>
      </p:sp>
      <p:sp>
        <p:nvSpPr>
          <p:cNvPr id="4" name="Slide Number Placeholder 3"/>
          <p:cNvSpPr>
            <a:spLocks noGrp="1"/>
          </p:cNvSpPr>
          <p:nvPr>
            <p:ph type="sldNum" sz="quarter" idx="10"/>
          </p:nvPr>
        </p:nvSpPr>
        <p:spPr/>
        <p:txBody>
          <a:bodyPr/>
          <a:lstStyle/>
          <a:p>
            <a:fld id="{00FE31E2-DB09-4F1B-A848-0563FD9D9CE2}" type="slidenum">
              <a:rPr lang="en-US" smtClean="0"/>
              <a:t>28</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define the rules of the grid using various properties, such as grid-template-rows and –columns, grid-areas, auto-rows, columns, and flow, and the Grid shorthand. There are many different ways to express the same grid using these properties.</a:t>
            </a:r>
          </a:p>
        </p:txBody>
      </p:sp>
      <p:sp>
        <p:nvSpPr>
          <p:cNvPr id="4" name="Slide Number Placeholder 3"/>
          <p:cNvSpPr>
            <a:spLocks noGrp="1"/>
          </p:cNvSpPr>
          <p:nvPr>
            <p:ph type="sldNum" sz="quarter" idx="10"/>
          </p:nvPr>
        </p:nvSpPr>
        <p:spPr/>
        <p:txBody>
          <a:bodyPr/>
          <a:lstStyle/>
          <a:p>
            <a:fld id="{00FE31E2-DB09-4F1B-A848-0563FD9D9CE2}" type="slidenum">
              <a:rPr lang="en-US" smtClean="0"/>
              <a:t>29</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a:t>Among other things, I work on web properties that help our team share what we’re working on with the web community, as well as receive your feedback to inform </a:t>
            </a:r>
            <a:r>
              <a:rPr lang="en-US" err="1"/>
              <a:t>EdgeHTML</a:t>
            </a:r>
            <a:r>
              <a:rPr lang="en-US"/>
              <a:t>.</a:t>
            </a:r>
          </a:p>
        </p:txBody>
      </p:sp>
      <p:sp>
        <p:nvSpPr>
          <p:cNvPr id="4" name="Slide Number Placeholder 3"/>
          <p:cNvSpPr>
            <a:spLocks noGrp="1"/>
          </p:cNvSpPr>
          <p:nvPr>
            <p:ph type="sldNum" sz="quarter" idx="10"/>
          </p:nvPr>
        </p:nvSpPr>
        <p:spPr/>
        <p:txBody>
          <a:bodyPr/>
          <a:lstStyle/>
          <a:p>
            <a:fld id="{00FE31E2-DB09-4F1B-A848-0563FD9D9CE2}" type="slidenum">
              <a:rPr lang="en-US" smtClean="0"/>
              <a:t>3</a:t>
            </a:fld>
            <a:endParaRPr lang="en-US"/>
          </a:p>
        </p:txBody>
      </p:sp>
    </p:spTree>
    <p:extLst>
      <p:ext uri="{BB962C8B-B14F-4D97-AF65-F5344CB8AC3E}">
        <p14:creationId xmlns:p14="http://schemas.microsoft.com/office/powerpoint/2010/main" val="8661950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templating properties create what are called grid “tracks”, the collective term for rows and columns.</a:t>
            </a:r>
          </a:p>
        </p:txBody>
      </p:sp>
      <p:sp>
        <p:nvSpPr>
          <p:cNvPr id="4" name="Slide Number Placeholder 3"/>
          <p:cNvSpPr>
            <a:spLocks noGrp="1"/>
          </p:cNvSpPr>
          <p:nvPr>
            <p:ph type="sldNum" sz="quarter" idx="10"/>
          </p:nvPr>
        </p:nvSpPr>
        <p:spPr/>
        <p:txBody>
          <a:bodyPr/>
          <a:lstStyle/>
          <a:p>
            <a:fld id="{00FE31E2-DB09-4F1B-A848-0563FD9D9CE2}" type="slidenum">
              <a:rPr lang="en-US" smtClean="0"/>
              <a:t>30</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Each track has a start and end grid line, which can often be the outer edge of the Grid container. These lines can be named, but in the interest of time we’ll only be exploring numbered lines today.</a:t>
            </a:r>
          </a:p>
        </p:txBody>
      </p:sp>
      <p:sp>
        <p:nvSpPr>
          <p:cNvPr id="4" name="Slide Number Placeholder 3"/>
          <p:cNvSpPr>
            <a:spLocks noGrp="1"/>
          </p:cNvSpPr>
          <p:nvPr>
            <p:ph type="sldNum" sz="quarter" idx="10"/>
          </p:nvPr>
        </p:nvSpPr>
        <p:spPr/>
        <p:txBody>
          <a:bodyPr/>
          <a:lstStyle/>
          <a:p>
            <a:fld id="{00FE31E2-DB09-4F1B-A848-0563FD9D9CE2}" type="slidenum">
              <a:rPr lang="en-US" smtClean="0"/>
              <a:t>31</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these tracks have been defined, we can optionally define grid areas that can span both rows and columns. Grid areas can simultaneously handle size and placement for us. More on that later.</a:t>
            </a:r>
          </a:p>
        </p:txBody>
      </p:sp>
      <p:sp>
        <p:nvSpPr>
          <p:cNvPr id="4" name="Slide Number Placeholder 3"/>
          <p:cNvSpPr>
            <a:spLocks noGrp="1"/>
          </p:cNvSpPr>
          <p:nvPr>
            <p:ph type="sldNum" sz="quarter" idx="10"/>
          </p:nvPr>
        </p:nvSpPr>
        <p:spPr/>
        <p:txBody>
          <a:bodyPr/>
          <a:lstStyle/>
          <a:p>
            <a:fld id="{00FE31E2-DB09-4F1B-A848-0563FD9D9CE2}" type="slidenum">
              <a:rPr lang="en-US" smtClean="0"/>
              <a:t>32</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defining the grid, we place the children, or grid items, into the cells created by the rows and columns. These cells are called “slots”. Grid items can be placed into and span specific rows, columns, or grid areas, or we can reference grid lines directly for placement.</a:t>
            </a:r>
          </a:p>
        </p:txBody>
      </p:sp>
      <p:sp>
        <p:nvSpPr>
          <p:cNvPr id="4" name="Slide Number Placeholder 3"/>
          <p:cNvSpPr>
            <a:spLocks noGrp="1"/>
          </p:cNvSpPr>
          <p:nvPr>
            <p:ph type="sldNum" sz="quarter" idx="10"/>
          </p:nvPr>
        </p:nvSpPr>
        <p:spPr/>
        <p:txBody>
          <a:bodyPr/>
          <a:lstStyle/>
          <a:p>
            <a:fld id="{00FE31E2-DB09-4F1B-A848-0563FD9D9CE2}" type="slidenum">
              <a:rPr lang="en-US" smtClean="0"/>
              <a:t>33</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tell grid items how to stretch or distribute themselves in their slots using justify- and align-self properties.</a:t>
            </a:r>
          </a:p>
        </p:txBody>
      </p:sp>
      <p:sp>
        <p:nvSpPr>
          <p:cNvPr id="4" name="Slide Number Placeholder 3"/>
          <p:cNvSpPr>
            <a:spLocks noGrp="1"/>
          </p:cNvSpPr>
          <p:nvPr>
            <p:ph type="sldNum" sz="quarter" idx="10"/>
          </p:nvPr>
        </p:nvSpPr>
        <p:spPr/>
        <p:txBody>
          <a:bodyPr/>
          <a:lstStyle/>
          <a:p>
            <a:fld id="{00FE31E2-DB09-4F1B-A848-0563FD9D9CE2}" type="slidenum">
              <a:rPr lang="en-US" smtClean="0"/>
              <a:t>34</a:t>
            </a:fld>
            <a:endParaRPr lang="en-US"/>
          </a:p>
        </p:txBody>
      </p:sp>
    </p:spTree>
    <p:extLst>
      <p:ext uri="{BB962C8B-B14F-4D97-AF65-F5344CB8AC3E}">
        <p14:creationId xmlns:p14="http://schemas.microsoft.com/office/powerpoint/2010/main" val="9321910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note on justify vs align properties, which are found through grid and flexbox as well. Justify properties are found in the row axis, while align properties are found in the column axis. In a horizontal writing mode, such as </a:t>
            </a:r>
            <a:r>
              <a:rPr lang="en-US"/>
              <a:t>in German </a:t>
            </a:r>
            <a:r>
              <a:rPr lang="en-US" dirty="0"/>
              <a:t>web documents, the row axis is horizontal. To remember this, I think about how we refer to text in desktop publishing as being left-justified, right-justified, etc.</a:t>
            </a:r>
          </a:p>
        </p:txBody>
      </p:sp>
      <p:sp>
        <p:nvSpPr>
          <p:cNvPr id="4" name="Slide Number Placeholder 3"/>
          <p:cNvSpPr>
            <a:spLocks noGrp="1"/>
          </p:cNvSpPr>
          <p:nvPr>
            <p:ph type="sldNum" sz="quarter" idx="10"/>
          </p:nvPr>
        </p:nvSpPr>
        <p:spPr/>
        <p:txBody>
          <a:bodyPr/>
          <a:lstStyle/>
          <a:p>
            <a:fld id="{00FE31E2-DB09-4F1B-A848-0563FD9D9CE2}" type="slidenum">
              <a:rPr lang="en-US" smtClean="0"/>
              <a:t>35</a:t>
            </a:fld>
            <a:endParaRPr lang="en-US"/>
          </a:p>
        </p:txBody>
      </p:sp>
    </p:spTree>
    <p:extLst>
      <p:ext uri="{BB962C8B-B14F-4D97-AF65-F5344CB8AC3E}">
        <p14:creationId xmlns:p14="http://schemas.microsoft.com/office/powerpoint/2010/main" val="1440617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vertical writing mode, which one might use for Chinese or Japanese, the row axis is vertical. I won’t get into that further today, as writing modes are their own CSS feature.</a:t>
            </a:r>
          </a:p>
        </p:txBody>
      </p:sp>
      <p:sp>
        <p:nvSpPr>
          <p:cNvPr id="4" name="Slide Number Placeholder 3"/>
          <p:cNvSpPr>
            <a:spLocks noGrp="1"/>
          </p:cNvSpPr>
          <p:nvPr>
            <p:ph type="sldNum" sz="quarter" idx="10"/>
          </p:nvPr>
        </p:nvSpPr>
        <p:spPr/>
        <p:txBody>
          <a:bodyPr/>
          <a:lstStyle/>
          <a:p>
            <a:fld id="{00FE31E2-DB09-4F1B-A848-0563FD9D9CE2}" type="slidenum">
              <a:rPr lang="en-US" smtClean="0"/>
              <a:t>36</a:t>
            </a:fld>
            <a:endParaRPr lang="en-US"/>
          </a:p>
        </p:txBody>
      </p:sp>
    </p:spTree>
    <p:extLst>
      <p:ext uri="{BB962C8B-B14F-4D97-AF65-F5344CB8AC3E}">
        <p14:creationId xmlns:p14="http://schemas.microsoft.com/office/powerpoint/2010/main" val="33159627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use some sizing and distribution properties on the grid. We can apply gaps between rows and columns, like so.</a:t>
            </a:r>
          </a:p>
          <a:p>
            <a:endParaRPr lang="en-US" dirty="0"/>
          </a:p>
          <a:p>
            <a:r>
              <a:rPr lang="en-US" dirty="0"/>
              <a:t>The CSSWG resolved to rename these properties to row-gap, column-gap, and gap, so that they can be used with other layout approaches, like flexbox or CSS columns. We were able to ship these in Microsoft Edge 16, and the versions prefixed with grid- will still work too. At time of speaking, they’re not yet enabled in other browsers, but it’s something to know for the future.</a:t>
            </a:r>
          </a:p>
        </p:txBody>
      </p:sp>
      <p:sp>
        <p:nvSpPr>
          <p:cNvPr id="4" name="Slide Number Placeholder 3"/>
          <p:cNvSpPr>
            <a:spLocks noGrp="1"/>
          </p:cNvSpPr>
          <p:nvPr>
            <p:ph type="sldNum" sz="quarter" idx="10"/>
          </p:nvPr>
        </p:nvSpPr>
        <p:spPr/>
        <p:txBody>
          <a:bodyPr/>
          <a:lstStyle/>
          <a:p>
            <a:fld id="{00FE31E2-DB09-4F1B-A848-0563FD9D9CE2}" type="slidenum">
              <a:rPr lang="en-US" smtClean="0"/>
              <a:t>37</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justify-items and align-items, we can tell individual items how to distribute themselves across extra space in the grid.</a:t>
            </a:r>
          </a:p>
        </p:txBody>
      </p:sp>
      <p:sp>
        <p:nvSpPr>
          <p:cNvPr id="4" name="Slide Number Placeholder 3"/>
          <p:cNvSpPr>
            <a:spLocks noGrp="1"/>
          </p:cNvSpPr>
          <p:nvPr>
            <p:ph type="sldNum" sz="quarter" idx="10"/>
          </p:nvPr>
        </p:nvSpPr>
        <p:spPr/>
        <p:txBody>
          <a:bodyPr/>
          <a:lstStyle/>
          <a:p>
            <a:fld id="{00FE31E2-DB09-4F1B-A848-0563FD9D9CE2}" type="slidenum">
              <a:rPr lang="en-US" smtClean="0"/>
              <a:t>38</a:t>
            </a:fld>
            <a:endParaRPr lang="en-US"/>
          </a:p>
        </p:txBody>
      </p:sp>
    </p:spTree>
    <p:extLst>
      <p:ext uri="{BB962C8B-B14F-4D97-AF65-F5344CB8AC3E}">
        <p14:creationId xmlns:p14="http://schemas.microsoft.com/office/powerpoint/2010/main" val="32386605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with justify- and align-content, we can tell the parent grid as a whole how to align itself within a “grandparent” container.</a:t>
            </a:r>
          </a:p>
        </p:txBody>
      </p:sp>
      <p:sp>
        <p:nvSpPr>
          <p:cNvPr id="4" name="Slide Number Placeholder 3"/>
          <p:cNvSpPr>
            <a:spLocks noGrp="1"/>
          </p:cNvSpPr>
          <p:nvPr>
            <p:ph type="sldNum" sz="quarter" idx="10"/>
          </p:nvPr>
        </p:nvSpPr>
        <p:spPr/>
        <p:txBody>
          <a:bodyPr/>
          <a:lstStyle/>
          <a:p>
            <a:fld id="{00FE31E2-DB09-4F1B-A848-0563FD9D9CE2}" type="slidenum">
              <a:rPr lang="en-US" smtClean="0"/>
              <a:t>39</a:t>
            </a:fld>
            <a:endParaRPr lang="en-US"/>
          </a:p>
        </p:txBody>
      </p:sp>
    </p:spTree>
    <p:extLst>
      <p:ext uri="{BB962C8B-B14F-4D97-AF65-F5344CB8AC3E}">
        <p14:creationId xmlns:p14="http://schemas.microsoft.com/office/powerpoint/2010/main" val="803489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give you a little bit of context on my background, I studied graphic design in college, which was presented from a more print and branding-based perspective. But I had been making little personal websites for awhile, and ended up somewhat specializing in web projects at a small design agency. I designed and or built goodness knows how many different sites, both for big and small clients.</a:t>
            </a:r>
          </a:p>
        </p:txBody>
      </p:sp>
      <p:sp>
        <p:nvSpPr>
          <p:cNvPr id="4" name="Slide Number Placeholder 3"/>
          <p:cNvSpPr>
            <a:spLocks noGrp="1"/>
          </p:cNvSpPr>
          <p:nvPr>
            <p:ph type="sldNum" sz="quarter" idx="10"/>
          </p:nvPr>
        </p:nvSpPr>
        <p:spPr/>
        <p:txBody>
          <a:bodyPr/>
          <a:lstStyle/>
          <a:p>
            <a:fld id="{00FE31E2-DB09-4F1B-A848-0563FD9D9CE2}" type="slidenum">
              <a:rPr lang="en-US" smtClean="0"/>
              <a:t>4</a:t>
            </a:fld>
            <a:endParaRPr lang="en-US"/>
          </a:p>
        </p:txBody>
      </p:sp>
    </p:spTree>
    <p:extLst>
      <p:ext uri="{BB962C8B-B14F-4D97-AF65-F5344CB8AC3E}">
        <p14:creationId xmlns:p14="http://schemas.microsoft.com/office/powerpoint/2010/main" val="15312024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walk through a basic example of grid where rows and columns are explicitly defined, and grid items are explicitly placed in those tracks.</a:t>
            </a:r>
          </a:p>
        </p:txBody>
      </p:sp>
      <p:sp>
        <p:nvSpPr>
          <p:cNvPr id="4" name="Slide Number Placeholder 3"/>
          <p:cNvSpPr>
            <a:spLocks noGrp="1"/>
          </p:cNvSpPr>
          <p:nvPr>
            <p:ph type="sldNum" sz="quarter" idx="10"/>
          </p:nvPr>
        </p:nvSpPr>
        <p:spPr/>
        <p:txBody>
          <a:bodyPr/>
          <a:lstStyle/>
          <a:p>
            <a:fld id="{00FE31E2-DB09-4F1B-A848-0563FD9D9CE2}" type="slidenum">
              <a:rPr lang="en-US" smtClean="0"/>
              <a:t>40</a:t>
            </a:fld>
            <a:endParaRPr lang="en-US"/>
          </a:p>
        </p:txBody>
      </p:sp>
    </p:spTree>
    <p:extLst>
      <p:ext uri="{BB962C8B-B14F-4D97-AF65-F5344CB8AC3E}">
        <p14:creationId xmlns:p14="http://schemas.microsoft.com/office/powerpoint/2010/main" val="8105041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say we want a layout where there are two sidebars of a specific width, and content between them that takes up the rest of the remaining horizontal space. In one of the columns we have 3 boxes of equal height. All 3 columns are also of equal height.</a:t>
            </a:r>
          </a:p>
        </p:txBody>
      </p:sp>
      <p:sp>
        <p:nvSpPr>
          <p:cNvPr id="4" name="Slide Number Placeholder 3"/>
          <p:cNvSpPr>
            <a:spLocks noGrp="1"/>
          </p:cNvSpPr>
          <p:nvPr>
            <p:ph type="sldNum" sz="quarter" idx="10"/>
          </p:nvPr>
        </p:nvSpPr>
        <p:spPr/>
        <p:txBody>
          <a:bodyPr/>
          <a:lstStyle/>
          <a:p>
            <a:fld id="{00FE31E2-DB09-4F1B-A848-0563FD9D9CE2}" type="slidenum">
              <a:rPr lang="en-US" smtClean="0"/>
              <a:t>41</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add some simple markup here, no wrappers needed between our main element and its children.</a:t>
            </a:r>
          </a:p>
        </p:txBody>
      </p:sp>
      <p:sp>
        <p:nvSpPr>
          <p:cNvPr id="4" name="Slide Number Placeholder 3"/>
          <p:cNvSpPr>
            <a:spLocks noGrp="1"/>
          </p:cNvSpPr>
          <p:nvPr>
            <p:ph type="sldNum" sz="quarter" idx="10"/>
          </p:nvPr>
        </p:nvSpPr>
        <p:spPr/>
        <p:txBody>
          <a:bodyPr/>
          <a:lstStyle/>
          <a:p>
            <a:fld id="{00FE31E2-DB09-4F1B-A848-0563FD9D9CE2}" type="slidenum">
              <a:rPr lang="en-US" smtClean="0"/>
              <a:t>42</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add display: grid to the parent element, creating that grid formatting context.</a:t>
            </a:r>
          </a:p>
        </p:txBody>
      </p:sp>
      <p:sp>
        <p:nvSpPr>
          <p:cNvPr id="4" name="Slide Number Placeholder 3"/>
          <p:cNvSpPr>
            <a:spLocks noGrp="1"/>
          </p:cNvSpPr>
          <p:nvPr>
            <p:ph type="sldNum" sz="quarter" idx="10"/>
          </p:nvPr>
        </p:nvSpPr>
        <p:spPr/>
        <p:txBody>
          <a:bodyPr/>
          <a:lstStyle/>
          <a:p>
            <a:fld id="{00FE31E2-DB09-4F1B-A848-0563FD9D9CE2}" type="slidenum">
              <a:rPr lang="en-US" smtClean="0"/>
              <a:t>43</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scaffold our grid.</a:t>
            </a:r>
            <a:r>
              <a:rPr lang="en-US" baseline="0"/>
              <a:t> We establish columns using grid-template-columns: 22em 1fr 22em. </a:t>
            </a:r>
            <a:r>
              <a:rPr lang="en-US" baseline="0" err="1"/>
              <a:t>Fr</a:t>
            </a:r>
            <a:r>
              <a:rPr lang="en-US" baseline="0"/>
              <a:t> is a relative unit that tells grid items how much proportional space to take up, after definite measurements are subtracted from this dimension of the grid. So you can think of 1fr in this case as the total width of the grid, minus 44em for the sidebars.</a:t>
            </a:r>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44</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instead that middle area was two columns of 2fr 1fr, the first of these two columns would take up twice as much horizontal space as the second.</a:t>
            </a:r>
          </a:p>
        </p:txBody>
      </p:sp>
      <p:sp>
        <p:nvSpPr>
          <p:cNvPr id="4" name="Slide Number Placeholder 3"/>
          <p:cNvSpPr>
            <a:spLocks noGrp="1"/>
          </p:cNvSpPr>
          <p:nvPr>
            <p:ph type="sldNum" sz="quarter" idx="10"/>
          </p:nvPr>
        </p:nvSpPr>
        <p:spPr/>
        <p:txBody>
          <a:bodyPr/>
          <a:lstStyle/>
          <a:p>
            <a:fld id="{00FE31E2-DB09-4F1B-A848-0563FD9D9CE2}" type="slidenum">
              <a:rPr lang="en-US" smtClean="0"/>
              <a:t>45</a:t>
            </a:fld>
            <a:endParaRPr lang="en-US"/>
          </a:p>
        </p:txBody>
      </p:sp>
    </p:spTree>
    <p:extLst>
      <p:ext uri="{BB962C8B-B14F-4D97-AF65-F5344CB8AC3E}">
        <p14:creationId xmlns:p14="http://schemas.microsoft.com/office/powerpoint/2010/main" val="23731794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create 3 equal-height rows by setting grid-template-rows to 1fr </a:t>
            </a:r>
            <a:r>
              <a:rPr lang="en-US" err="1"/>
              <a:t>1fr</a:t>
            </a:r>
            <a:r>
              <a:rPr lang="en-US"/>
              <a:t> </a:t>
            </a:r>
            <a:r>
              <a:rPr lang="en-US" err="1"/>
              <a:t>1fr</a:t>
            </a:r>
            <a:r>
              <a:rPr lang="en-US"/>
              <a:t>. If we had used “auto” as the measurement of these rows, the heights would be content-dependent and likely not equal.</a:t>
            </a:r>
          </a:p>
        </p:txBody>
      </p:sp>
      <p:sp>
        <p:nvSpPr>
          <p:cNvPr id="4" name="Slide Number Placeholder 3"/>
          <p:cNvSpPr>
            <a:spLocks noGrp="1"/>
          </p:cNvSpPr>
          <p:nvPr>
            <p:ph type="sldNum" sz="quarter" idx="10"/>
          </p:nvPr>
        </p:nvSpPr>
        <p:spPr/>
        <p:txBody>
          <a:bodyPr/>
          <a:lstStyle/>
          <a:p>
            <a:fld id="{00FE31E2-DB09-4F1B-A848-0563FD9D9CE2}" type="slidenum">
              <a:rPr lang="en-US" smtClean="0"/>
              <a:t>46</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can also be expressed with the repeat function, or repeat(3, 1fr).</a:t>
            </a:r>
          </a:p>
        </p:txBody>
      </p:sp>
      <p:sp>
        <p:nvSpPr>
          <p:cNvPr id="4" name="Slide Number Placeholder 3"/>
          <p:cNvSpPr>
            <a:spLocks noGrp="1"/>
          </p:cNvSpPr>
          <p:nvPr>
            <p:ph type="sldNum" sz="quarter" idx="10"/>
          </p:nvPr>
        </p:nvSpPr>
        <p:spPr/>
        <p:txBody>
          <a:bodyPr/>
          <a:lstStyle/>
          <a:p>
            <a:fld id="{00FE31E2-DB09-4F1B-A848-0563FD9D9CE2}" type="slidenum">
              <a:rPr lang="en-US" smtClean="0"/>
              <a:t>47</a:t>
            </a:fld>
            <a:endParaRPr lang="en-US"/>
          </a:p>
        </p:txBody>
      </p:sp>
    </p:spTree>
    <p:extLst>
      <p:ext uri="{BB962C8B-B14F-4D97-AF65-F5344CB8AC3E}">
        <p14:creationId xmlns:p14="http://schemas.microsoft.com/office/powerpoint/2010/main" val="1745132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apply grid-gap to the parent with a value of 1.5em, which gives us a little spacing between slots.</a:t>
            </a:r>
          </a:p>
        </p:txBody>
      </p:sp>
      <p:sp>
        <p:nvSpPr>
          <p:cNvPr id="4" name="Slide Number Placeholder 3"/>
          <p:cNvSpPr>
            <a:spLocks noGrp="1"/>
          </p:cNvSpPr>
          <p:nvPr>
            <p:ph type="sldNum" sz="quarter" idx="10"/>
          </p:nvPr>
        </p:nvSpPr>
        <p:spPr/>
        <p:txBody>
          <a:bodyPr/>
          <a:lstStyle/>
          <a:p>
            <a:fld id="{00FE31E2-DB09-4F1B-A848-0563FD9D9CE2}" type="slidenum">
              <a:rPr lang="en-US" smtClean="0"/>
              <a:t>48</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Row and column gaps can be set independently of each other. As you can see from this example, rows come first in Grid </a:t>
            </a:r>
            <a:r>
              <a:rPr lang="en-US" err="1"/>
              <a:t>shorthands</a:t>
            </a:r>
            <a:r>
              <a:rPr lang="en-US"/>
              <a:t>.</a:t>
            </a:r>
          </a:p>
        </p:txBody>
      </p:sp>
      <p:sp>
        <p:nvSpPr>
          <p:cNvPr id="4" name="Slide Number Placeholder 3"/>
          <p:cNvSpPr>
            <a:spLocks noGrp="1"/>
          </p:cNvSpPr>
          <p:nvPr>
            <p:ph type="sldNum" sz="quarter" idx="10"/>
          </p:nvPr>
        </p:nvSpPr>
        <p:spPr/>
        <p:txBody>
          <a:bodyPr/>
          <a:lstStyle/>
          <a:p>
            <a:fld id="{00FE31E2-DB09-4F1B-A848-0563FD9D9CE2}" type="slidenum">
              <a:rPr lang="en-US" smtClean="0"/>
              <a:t>49</a:t>
            </a:fld>
            <a:endParaRPr lang="en-US"/>
          </a:p>
        </p:txBody>
      </p:sp>
    </p:spTree>
    <p:extLst>
      <p:ext uri="{BB962C8B-B14F-4D97-AF65-F5344CB8AC3E}">
        <p14:creationId xmlns:p14="http://schemas.microsoft.com/office/powerpoint/2010/main" val="3322152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first started messing around with making websites when this aesthetic was appropriate, so you can imagine I’ve run the gamut on web layout techniques over the years. My first website was in 2000 or 2001, which is significant for front-end web development.</a:t>
            </a:r>
          </a:p>
        </p:txBody>
      </p:sp>
      <p:sp>
        <p:nvSpPr>
          <p:cNvPr id="4" name="Slide Number Placeholder 3"/>
          <p:cNvSpPr>
            <a:spLocks noGrp="1"/>
          </p:cNvSpPr>
          <p:nvPr>
            <p:ph type="sldNum" sz="quarter" idx="10"/>
          </p:nvPr>
        </p:nvSpPr>
        <p:spPr/>
        <p:txBody>
          <a:bodyPr/>
          <a:lstStyle/>
          <a:p>
            <a:fld id="{00FE31E2-DB09-4F1B-A848-0563FD9D9CE2}" type="slidenum">
              <a:rPr lang="en-US" smtClean="0"/>
              <a:t>5</a:t>
            </a:fld>
            <a:endParaRPr lang="en-US"/>
          </a:p>
        </p:txBody>
      </p:sp>
    </p:spTree>
    <p:extLst>
      <p:ext uri="{BB962C8B-B14F-4D97-AF65-F5344CB8AC3E}">
        <p14:creationId xmlns:p14="http://schemas.microsoft.com/office/powerpoint/2010/main" val="30014381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Okay, so we have a grid now. Let’s place our items into it.</a:t>
            </a:r>
          </a:p>
        </p:txBody>
      </p:sp>
      <p:sp>
        <p:nvSpPr>
          <p:cNvPr id="4" name="Slide Number Placeholder 3"/>
          <p:cNvSpPr>
            <a:spLocks noGrp="1"/>
          </p:cNvSpPr>
          <p:nvPr>
            <p:ph type="sldNum" sz="quarter" idx="10"/>
          </p:nvPr>
        </p:nvSpPr>
        <p:spPr/>
        <p:txBody>
          <a:bodyPr/>
          <a:lstStyle/>
          <a:p>
            <a:fld id="{00FE31E2-DB09-4F1B-A848-0563FD9D9CE2}" type="slidenum">
              <a:rPr lang="en-US" smtClean="0"/>
              <a:t>50</a:t>
            </a:fld>
            <a:endParaRPr lang="en-US"/>
          </a:p>
        </p:txBody>
      </p:sp>
    </p:spTree>
    <p:extLst>
      <p:ext uri="{BB962C8B-B14F-4D97-AF65-F5344CB8AC3E}">
        <p14:creationId xmlns:p14="http://schemas.microsoft.com/office/powerpoint/2010/main" val="10165561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the element in the first sidebar, we apply grid-row: 1 / span 3, and grid-column: 1. That span 3 bit tells the element to…well, span 3 rows. Otherwise you’d have a very tall row. In this case, it wasn’t actually necessary to set the grid-column property, as grid can pretty intelligently flow items into the template.</a:t>
            </a:r>
          </a:p>
        </p:txBody>
      </p:sp>
      <p:sp>
        <p:nvSpPr>
          <p:cNvPr id="4" name="Slide Number Placeholder 3"/>
          <p:cNvSpPr>
            <a:spLocks noGrp="1"/>
          </p:cNvSpPr>
          <p:nvPr>
            <p:ph type="sldNum" sz="quarter" idx="10"/>
          </p:nvPr>
        </p:nvSpPr>
        <p:spPr/>
        <p:txBody>
          <a:bodyPr/>
          <a:lstStyle/>
          <a:p>
            <a:fld id="{00FE31E2-DB09-4F1B-A848-0563FD9D9CE2}" type="slidenum">
              <a:rPr lang="en-US" smtClean="0"/>
              <a:t>51</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 the same thing for the second child element, but instead set its grid-column value to 2, placing it in our second column. Notice how the height of the left sidebar increased with this new, taller content next to it.</a:t>
            </a:r>
          </a:p>
        </p:txBody>
      </p:sp>
      <p:sp>
        <p:nvSpPr>
          <p:cNvPr id="4" name="Slide Number Placeholder 3"/>
          <p:cNvSpPr>
            <a:spLocks noGrp="1"/>
          </p:cNvSpPr>
          <p:nvPr>
            <p:ph type="sldNum" sz="quarter" idx="10"/>
          </p:nvPr>
        </p:nvSpPr>
        <p:spPr/>
        <p:txBody>
          <a:bodyPr/>
          <a:lstStyle/>
          <a:p>
            <a:fld id="{00FE31E2-DB09-4F1B-A848-0563FD9D9CE2}" type="slidenum">
              <a:rPr lang="en-US" smtClean="0"/>
              <a:t>52</a:t>
            </a:fld>
            <a:endParaRPr lang="en-US"/>
          </a:p>
        </p:txBody>
      </p:sp>
    </p:spTree>
    <p:extLst>
      <p:ext uri="{BB962C8B-B14F-4D97-AF65-F5344CB8AC3E}">
        <p14:creationId xmlns:p14="http://schemas.microsoft.com/office/powerpoint/2010/main" val="14226031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place a block into the first row only, and the third column. The grid has grown taller again to accommodate three equal rows of this box’s height.</a:t>
            </a:r>
          </a:p>
        </p:txBody>
      </p:sp>
      <p:sp>
        <p:nvSpPr>
          <p:cNvPr id="4" name="Slide Number Placeholder 3"/>
          <p:cNvSpPr>
            <a:spLocks noGrp="1"/>
          </p:cNvSpPr>
          <p:nvPr>
            <p:ph type="sldNum" sz="quarter" idx="10"/>
          </p:nvPr>
        </p:nvSpPr>
        <p:spPr/>
        <p:txBody>
          <a:bodyPr/>
          <a:lstStyle/>
          <a:p>
            <a:fld id="{00FE31E2-DB09-4F1B-A848-0563FD9D9CE2}" type="slidenum">
              <a:rPr lang="en-US" smtClean="0"/>
              <a:t>53</a:t>
            </a:fld>
            <a:endParaRPr lang="en-US"/>
          </a:p>
        </p:txBody>
      </p:sp>
    </p:spTree>
    <p:extLst>
      <p:ext uri="{BB962C8B-B14F-4D97-AF65-F5344CB8AC3E}">
        <p14:creationId xmlns:p14="http://schemas.microsoft.com/office/powerpoint/2010/main" val="31828325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another box goes in grid row 2, column 3.</a:t>
            </a:r>
          </a:p>
        </p:txBody>
      </p:sp>
      <p:sp>
        <p:nvSpPr>
          <p:cNvPr id="4" name="Slide Number Placeholder 3"/>
          <p:cNvSpPr>
            <a:spLocks noGrp="1"/>
          </p:cNvSpPr>
          <p:nvPr>
            <p:ph type="sldNum" sz="quarter" idx="10"/>
          </p:nvPr>
        </p:nvSpPr>
        <p:spPr/>
        <p:txBody>
          <a:bodyPr/>
          <a:lstStyle/>
          <a:p>
            <a:fld id="{00FE31E2-DB09-4F1B-A848-0563FD9D9CE2}" type="slidenum">
              <a:rPr lang="en-US" smtClean="0"/>
              <a:t>54</a:t>
            </a:fld>
            <a:endParaRPr lang="en-US"/>
          </a:p>
        </p:txBody>
      </p:sp>
    </p:spTree>
    <p:extLst>
      <p:ext uri="{BB962C8B-B14F-4D97-AF65-F5344CB8AC3E}">
        <p14:creationId xmlns:p14="http://schemas.microsoft.com/office/powerpoint/2010/main" val="309840377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another, taller box goes in the final slot, thereby pushing the overall height of the grid and its subsequent children to a taller measurement.</a:t>
            </a:r>
          </a:p>
        </p:txBody>
      </p:sp>
      <p:sp>
        <p:nvSpPr>
          <p:cNvPr id="4" name="Slide Number Placeholder 3"/>
          <p:cNvSpPr>
            <a:spLocks noGrp="1"/>
          </p:cNvSpPr>
          <p:nvPr>
            <p:ph type="sldNum" sz="quarter" idx="10"/>
          </p:nvPr>
        </p:nvSpPr>
        <p:spPr/>
        <p:txBody>
          <a:bodyPr/>
          <a:lstStyle/>
          <a:p>
            <a:fld id="{00FE31E2-DB09-4F1B-A848-0563FD9D9CE2}" type="slidenum">
              <a:rPr lang="en-US" smtClean="0"/>
              <a:t>55</a:t>
            </a:fld>
            <a:endParaRPr lang="en-US"/>
          </a:p>
        </p:txBody>
      </p:sp>
    </p:spTree>
    <p:extLst>
      <p:ext uri="{BB962C8B-B14F-4D97-AF65-F5344CB8AC3E}">
        <p14:creationId xmlns:p14="http://schemas.microsoft.com/office/powerpoint/2010/main" val="29459168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 have rows and columns down, let’s explore grid areas.</a:t>
            </a:r>
          </a:p>
        </p:txBody>
      </p:sp>
      <p:sp>
        <p:nvSpPr>
          <p:cNvPr id="4" name="Slide Number Placeholder 3"/>
          <p:cNvSpPr>
            <a:spLocks noGrp="1"/>
          </p:cNvSpPr>
          <p:nvPr>
            <p:ph type="sldNum" sz="quarter" idx="10"/>
          </p:nvPr>
        </p:nvSpPr>
        <p:spPr/>
        <p:txBody>
          <a:bodyPr/>
          <a:lstStyle/>
          <a:p>
            <a:fld id="{00FE31E2-DB09-4F1B-A848-0563FD9D9CE2}" type="slidenum">
              <a:rPr lang="en-US" smtClean="0"/>
              <a:t>56</a:t>
            </a:fld>
            <a:endParaRPr lang="en-US"/>
          </a:p>
        </p:txBody>
      </p:sp>
    </p:spTree>
    <p:extLst>
      <p:ext uri="{BB962C8B-B14F-4D97-AF65-F5344CB8AC3E}">
        <p14:creationId xmlns:p14="http://schemas.microsoft.com/office/powerpoint/2010/main" val="1436714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establish some rows using our templating properties…</a:t>
            </a:r>
          </a:p>
        </p:txBody>
      </p:sp>
      <p:sp>
        <p:nvSpPr>
          <p:cNvPr id="4" name="Slide Number Placeholder 3"/>
          <p:cNvSpPr>
            <a:spLocks noGrp="1"/>
          </p:cNvSpPr>
          <p:nvPr>
            <p:ph type="sldNum" sz="quarter" idx="10"/>
          </p:nvPr>
        </p:nvSpPr>
        <p:spPr/>
        <p:txBody>
          <a:bodyPr/>
          <a:lstStyle/>
          <a:p>
            <a:fld id="{00FE31E2-DB09-4F1B-A848-0563FD9D9CE2}" type="slidenum">
              <a:rPr lang="en-US" smtClean="0"/>
              <a:t>57</a:t>
            </a:fld>
            <a:endParaRPr lang="en-US"/>
          </a:p>
        </p:txBody>
      </p:sp>
    </p:spTree>
    <p:extLst>
      <p:ext uri="{BB962C8B-B14F-4D97-AF65-F5344CB8AC3E}">
        <p14:creationId xmlns:p14="http://schemas.microsoft.com/office/powerpoint/2010/main" val="36458735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some columns as well. You can see we have three each of rows and columns defined.</a:t>
            </a:r>
          </a:p>
        </p:txBody>
      </p:sp>
      <p:sp>
        <p:nvSpPr>
          <p:cNvPr id="4" name="Slide Number Placeholder 3"/>
          <p:cNvSpPr>
            <a:spLocks noGrp="1"/>
          </p:cNvSpPr>
          <p:nvPr>
            <p:ph type="sldNum" sz="quarter" idx="10"/>
          </p:nvPr>
        </p:nvSpPr>
        <p:spPr/>
        <p:txBody>
          <a:bodyPr/>
          <a:lstStyle/>
          <a:p>
            <a:fld id="{00FE31E2-DB09-4F1B-A848-0563FD9D9CE2}" type="slidenum">
              <a:rPr lang="en-US" smtClean="0"/>
              <a:t>58</a:t>
            </a:fld>
            <a:endParaRPr lang="en-US"/>
          </a:p>
        </p:txBody>
      </p:sp>
    </p:spTree>
    <p:extLst>
      <p:ext uri="{BB962C8B-B14F-4D97-AF65-F5344CB8AC3E}">
        <p14:creationId xmlns:p14="http://schemas.microsoft.com/office/powerpoint/2010/main" val="42930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can use the grid-template-areas property to create named areas into which our grid items can be placed. The property value looks kind of like an ASCII art representation of our grid. We have, in quotes, “logo </a:t>
            </a:r>
            <a:r>
              <a:rPr lang="en-US" err="1"/>
              <a:t>nav</a:t>
            </a:r>
            <a:r>
              <a:rPr lang="en-US"/>
              <a:t> </a:t>
            </a:r>
            <a:r>
              <a:rPr lang="en-US" err="1"/>
              <a:t>nav</a:t>
            </a:r>
            <a:r>
              <a:rPr lang="en-US"/>
              <a:t>”, “side </a:t>
            </a:r>
            <a:r>
              <a:rPr lang="en-US" err="1"/>
              <a:t>side</a:t>
            </a:r>
            <a:r>
              <a:rPr lang="en-US"/>
              <a:t> main”, and “foot </a:t>
            </a:r>
            <a:r>
              <a:rPr lang="en-US" err="1"/>
              <a:t>foot</a:t>
            </a:r>
            <a:r>
              <a:rPr lang="en-US"/>
              <a:t> </a:t>
            </a:r>
            <a:r>
              <a:rPr lang="en-US" err="1"/>
              <a:t>foot</a:t>
            </a:r>
            <a:r>
              <a:rPr lang="en-US"/>
              <a:t>”.</a:t>
            </a:r>
          </a:p>
        </p:txBody>
      </p:sp>
      <p:sp>
        <p:nvSpPr>
          <p:cNvPr id="4" name="Slide Number Placeholder 3"/>
          <p:cNvSpPr>
            <a:spLocks noGrp="1"/>
          </p:cNvSpPr>
          <p:nvPr>
            <p:ph type="sldNum" sz="quarter" idx="10"/>
          </p:nvPr>
        </p:nvSpPr>
        <p:spPr/>
        <p:txBody>
          <a:bodyPr/>
          <a:lstStyle/>
          <a:p>
            <a:fld id="{00FE31E2-DB09-4F1B-A848-0563FD9D9CE2}" type="slidenum">
              <a:rPr lang="en-US" smtClean="0"/>
              <a:t>59</a:t>
            </a:fld>
            <a:endParaRPr lang="en-US"/>
          </a:p>
        </p:txBody>
      </p:sp>
    </p:spTree>
    <p:extLst>
      <p:ext uri="{BB962C8B-B14F-4D97-AF65-F5344CB8AC3E}">
        <p14:creationId xmlns:p14="http://schemas.microsoft.com/office/powerpoint/2010/main" val="6834431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2000, IE5 became the first browser to </a:t>
            </a:r>
            <a:r>
              <a:rPr lang="en-US" b="0" i="0" u="none" strike="noStrike" kern="1200">
                <a:effectLst/>
                <a:latin typeface="+mn-lt"/>
                <a:ea typeface="+mn-ea"/>
                <a:cs typeface="+mn-cs"/>
              </a:rPr>
              <a:t>fully support the CSS 1 specification. Around this time, you got a mix of table-based layout and the beginnings of CSS-based layouts.</a:t>
            </a:r>
          </a:p>
          <a:p>
            <a:endParaRPr lang="en-US"/>
          </a:p>
          <a:p>
            <a:r>
              <a:rPr lang="en-US"/>
              <a:t>With table-based layout, markup could be </a:t>
            </a:r>
            <a:r>
              <a:rPr lang="en-US" err="1"/>
              <a:t>crufty</a:t>
            </a:r>
            <a:r>
              <a:rPr lang="en-US"/>
              <a:t> and heavily nested, and it might not be the appropriate semantics for the given content. Some of this would be eased with CSS properties that allow other elements to emulate table layout, but those would not be introduced until much later. For folks who can’t see these slides, I am using adorable dogs to illustrate layout techniques.</a:t>
            </a:r>
          </a:p>
        </p:txBody>
      </p:sp>
      <p:sp>
        <p:nvSpPr>
          <p:cNvPr id="4" name="Slide Number Placeholder 3"/>
          <p:cNvSpPr>
            <a:spLocks noGrp="1"/>
          </p:cNvSpPr>
          <p:nvPr>
            <p:ph type="sldNum" sz="quarter" idx="10"/>
          </p:nvPr>
        </p:nvSpPr>
        <p:spPr/>
        <p:txBody>
          <a:bodyPr/>
          <a:lstStyle/>
          <a:p>
            <a:fld id="{00FE31E2-DB09-4F1B-A848-0563FD9D9CE2}" type="slidenum">
              <a:rPr lang="en-US" smtClean="0"/>
              <a:t>6</a:t>
            </a:fld>
            <a:endParaRPr lang="en-US"/>
          </a:p>
        </p:txBody>
      </p:sp>
    </p:spTree>
    <p:extLst>
      <p:ext uri="{BB962C8B-B14F-4D97-AF65-F5344CB8AC3E}">
        <p14:creationId xmlns:p14="http://schemas.microsoft.com/office/powerpoint/2010/main" val="2336882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we’ve created here are 5 grid areas: a logo area that spans the first column and row, a </a:t>
            </a:r>
            <a:r>
              <a:rPr lang="en-US" err="1"/>
              <a:t>nav</a:t>
            </a:r>
            <a:r>
              <a:rPr lang="en-US"/>
              <a:t> area that spans the rest of the first row, a sidebar that spans the next 2 rows and the first 2 columns, a main area that spans the rest of the second row, and a foot area that spans the entire bottom row.</a:t>
            </a:r>
          </a:p>
        </p:txBody>
      </p:sp>
      <p:sp>
        <p:nvSpPr>
          <p:cNvPr id="4" name="Slide Number Placeholder 3"/>
          <p:cNvSpPr>
            <a:spLocks noGrp="1"/>
          </p:cNvSpPr>
          <p:nvPr>
            <p:ph type="sldNum" sz="quarter" idx="10"/>
          </p:nvPr>
        </p:nvSpPr>
        <p:spPr/>
        <p:txBody>
          <a:bodyPr/>
          <a:lstStyle/>
          <a:p>
            <a:fld id="{00FE31E2-DB09-4F1B-A848-0563FD9D9CE2}" type="slidenum">
              <a:rPr lang="en-US" smtClean="0"/>
              <a:t>60</a:t>
            </a:fld>
            <a:endParaRPr lang="en-US"/>
          </a:p>
        </p:txBody>
      </p:sp>
    </p:spTree>
    <p:extLst>
      <p:ext uri="{BB962C8B-B14F-4D97-AF65-F5344CB8AC3E}">
        <p14:creationId xmlns:p14="http://schemas.microsoft.com/office/powerpoint/2010/main" val="190060742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these grid-areas established, we can have elements span designated rows and columns simply by setting the grid-area to one of our areas, a la grid-area: logo.</a:t>
            </a:r>
          </a:p>
        </p:txBody>
      </p:sp>
      <p:sp>
        <p:nvSpPr>
          <p:cNvPr id="4" name="Slide Number Placeholder 3"/>
          <p:cNvSpPr>
            <a:spLocks noGrp="1"/>
          </p:cNvSpPr>
          <p:nvPr>
            <p:ph type="sldNum" sz="quarter" idx="10"/>
          </p:nvPr>
        </p:nvSpPr>
        <p:spPr/>
        <p:txBody>
          <a:bodyPr/>
          <a:lstStyle/>
          <a:p>
            <a:fld id="{00FE31E2-DB09-4F1B-A848-0563FD9D9CE2}" type="slidenum">
              <a:rPr lang="en-US" smtClean="0"/>
              <a:t>61</a:t>
            </a:fld>
            <a:endParaRPr lang="en-US"/>
          </a:p>
        </p:txBody>
      </p:sp>
    </p:spTree>
    <p:extLst>
      <p:ext uri="{BB962C8B-B14F-4D97-AF65-F5344CB8AC3E}">
        <p14:creationId xmlns:p14="http://schemas.microsoft.com/office/powerpoint/2010/main" val="7187136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Sometimes we don’t want such explicit layouts, partly because we’re not sure how much content the page will actually have. Luckily, the updated Grid syntax can handle implicit grids.</a:t>
            </a:r>
          </a:p>
        </p:txBody>
      </p:sp>
      <p:sp>
        <p:nvSpPr>
          <p:cNvPr id="4" name="Slide Number Placeholder 3"/>
          <p:cNvSpPr>
            <a:spLocks noGrp="1"/>
          </p:cNvSpPr>
          <p:nvPr>
            <p:ph type="sldNum" sz="quarter" idx="10"/>
          </p:nvPr>
        </p:nvSpPr>
        <p:spPr/>
        <p:txBody>
          <a:bodyPr/>
          <a:lstStyle/>
          <a:p>
            <a:fld id="{00FE31E2-DB09-4F1B-A848-0563FD9D9CE2}" type="slidenum">
              <a:rPr lang="en-US" smtClean="0"/>
              <a:t>62</a:t>
            </a:fld>
            <a:endParaRPr lang="en-US"/>
          </a:p>
        </p:txBody>
      </p:sp>
    </p:spTree>
    <p:extLst>
      <p:ext uri="{BB962C8B-B14F-4D97-AF65-F5344CB8AC3E}">
        <p14:creationId xmlns:p14="http://schemas.microsoft.com/office/powerpoint/2010/main" val="110431735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use a practical example, let’s say we have a blog for Contoso Kennel where we want post previews of equal width to automatically flow into n number of rows.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805031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To our grid-template-columns property, we set a value of repeat(auto-fit, minmax(12em, 1fr). Breaking down this value, we have told our grid to repeat as many columns as fit in the horizontal space, each with a value of at least 12em, which expand to fill any leftover space (hence the 1fr).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423955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Notice how our layout is automagically responsive; we now have 4 columns instead of 6, and items wrap to new rows more aggressively.</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997982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Here’s what our grid looks like if we size the columns to 12em instead of minmax(12em, 1fr). You can see we have some extra space on either side.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3625936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control how our columns get distributed over that extra horizontal space with justify-content. Here’s that property set to center…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6599395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here it is set to space-between. Justify-content distributes the grid tracks as a whole, but if we wanted to, we could use justify- and align-items to distribute all of the items within their slots.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1501592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Currently we’re using auto-fit on our grid. Any columns that are empty are collapsed, so in the case of lesser content, the grid might be narrower.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360019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Floats were introduced in CSS 1 to achieve an effect on the web that was familiar in desktop publishing: namely, the ability to have an element such as an image alongside a run of text, where the text would wrap around the side of that image. The web community, however, quickly realized these could be used to create layouts where boxes could be displayed next to each other, similarly to a print media grid. This was not the original intent of the feature, so we ran into problems like having to clear floats.</a:t>
            </a:r>
          </a:p>
        </p:txBody>
      </p:sp>
      <p:sp>
        <p:nvSpPr>
          <p:cNvPr id="4" name="Slide Number Placeholder 3"/>
          <p:cNvSpPr>
            <a:spLocks noGrp="1"/>
          </p:cNvSpPr>
          <p:nvPr>
            <p:ph type="sldNum" sz="quarter" idx="10"/>
          </p:nvPr>
        </p:nvSpPr>
        <p:spPr/>
        <p:txBody>
          <a:bodyPr/>
          <a:lstStyle/>
          <a:p>
            <a:fld id="{00FE31E2-DB09-4F1B-A848-0563FD9D9CE2}" type="slidenum">
              <a:rPr lang="en-US" smtClean="0"/>
              <a:t>7</a:t>
            </a:fld>
            <a:endParaRPr lang="en-US"/>
          </a:p>
        </p:txBody>
      </p:sp>
    </p:spTree>
    <p:extLst>
      <p:ext uri="{BB962C8B-B14F-4D97-AF65-F5344CB8AC3E}">
        <p14:creationId xmlns:p14="http://schemas.microsoft.com/office/powerpoint/2010/main" val="14721568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One way to achieve this is to use auto-fill instead, which does not collapse empty grid columns. You can see how this one is wider than the previous example.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617446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CSS grid, we can actually mix and match explicit and implicit tracks.</a:t>
            </a:r>
          </a:p>
        </p:txBody>
      </p:sp>
      <p:sp>
        <p:nvSpPr>
          <p:cNvPr id="4" name="Slide Number Placeholder 3"/>
          <p:cNvSpPr>
            <a:spLocks noGrp="1"/>
          </p:cNvSpPr>
          <p:nvPr>
            <p:ph type="sldNum" sz="quarter" idx="10"/>
          </p:nvPr>
        </p:nvSpPr>
        <p:spPr/>
        <p:txBody>
          <a:bodyPr/>
          <a:lstStyle/>
          <a:p>
            <a:fld id="{00FE31E2-DB09-4F1B-A848-0563FD9D9CE2}" type="slidenum">
              <a:rPr lang="en-US" smtClean="0"/>
              <a:t>71</a:t>
            </a:fld>
            <a:endParaRPr lang="en-US"/>
          </a:p>
        </p:txBody>
      </p:sp>
    </p:spTree>
    <p:extLst>
      <p:ext uri="{BB962C8B-B14F-4D97-AF65-F5344CB8AC3E}">
        <p14:creationId xmlns:p14="http://schemas.microsoft.com/office/powerpoint/2010/main" val="17114373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say we have a photo album with some more art directed photos at the top, and the rest of the rows we want to be a smaller, specific height.</a:t>
            </a:r>
            <a:endParaRPr lang="en-US" baseline="0"/>
          </a:p>
        </p:txBody>
      </p:sp>
      <p:sp>
        <p:nvSpPr>
          <p:cNvPr id="4" name="Slide Number Placeholder 3"/>
          <p:cNvSpPr>
            <a:spLocks noGrp="1"/>
          </p:cNvSpPr>
          <p:nvPr>
            <p:ph type="sldNum" sz="quarter" idx="10"/>
          </p:nvPr>
        </p:nvSpPr>
        <p:spPr/>
        <p:txBody>
          <a:bodyPr/>
          <a:lstStyle/>
          <a:p>
            <a:fld id="{00FE31E2-DB09-4F1B-A848-0563FD9D9CE2}" type="slidenum">
              <a:rPr lang="en-US" smtClean="0"/>
              <a:t>72</a:t>
            </a:fld>
            <a:endParaRPr lang="en-US"/>
          </a:p>
        </p:txBody>
      </p:sp>
    </p:spTree>
    <p:extLst>
      <p:ext uri="{BB962C8B-B14F-4D97-AF65-F5344CB8AC3E}">
        <p14:creationId xmlns:p14="http://schemas.microsoft.com/office/powerpoint/2010/main" val="262949443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Grid is actually intelligent enough to create automatically sized rows for any additional rows that exist past the ones we’ve explicitly templated. But since we want those rows to have a specific height, we can set grid-auto-rows to 12em. The same concept works for columns as well.</a:t>
            </a:r>
          </a:p>
          <a:p>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Now you may have noticed we’re reusing the same images as grid items throughout this example, but they’re not getting distorted as they’re placed in slots of differing aspect ratios.</a:t>
            </a:r>
          </a:p>
        </p:txBody>
      </p:sp>
      <p:sp>
        <p:nvSpPr>
          <p:cNvPr id="4" name="Slide Number Placeholder 3"/>
          <p:cNvSpPr>
            <a:spLocks noGrp="1"/>
          </p:cNvSpPr>
          <p:nvPr>
            <p:ph type="sldNum" sz="quarter" idx="10"/>
          </p:nvPr>
        </p:nvSpPr>
        <p:spPr/>
        <p:txBody>
          <a:bodyPr/>
          <a:lstStyle/>
          <a:p>
            <a:fld id="{00FE31E2-DB09-4F1B-A848-0563FD9D9CE2}" type="slidenum">
              <a:rPr lang="en-US" smtClean="0"/>
              <a:t>73</a:t>
            </a:fld>
            <a:endParaRPr lang="en-US"/>
          </a:p>
        </p:txBody>
      </p:sp>
    </p:spTree>
    <p:extLst>
      <p:ext uri="{BB962C8B-B14F-4D97-AF65-F5344CB8AC3E}">
        <p14:creationId xmlns:p14="http://schemas.microsoft.com/office/powerpoint/2010/main" val="7826119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For all these album images, we have told them to stretch themselves to the dimensions of their slots, using justify- and align- self. The key bit here is that we also applied object-fit: cover, which tells the contents of the image element to expand to fill the </a:t>
            </a:r>
            <a:r>
              <a:rPr lang="en-US" baseline="0" err="1"/>
              <a:t>img</a:t>
            </a:r>
            <a:r>
              <a:rPr lang="en-US" baseline="0"/>
              <a:t> dimensions without the actual replaced content, as it is called, losing its aspect ratio.</a:t>
            </a:r>
          </a:p>
        </p:txBody>
      </p:sp>
      <p:sp>
        <p:nvSpPr>
          <p:cNvPr id="4" name="Slide Number Placeholder 3"/>
          <p:cNvSpPr>
            <a:spLocks noGrp="1"/>
          </p:cNvSpPr>
          <p:nvPr>
            <p:ph type="sldNum" sz="quarter" idx="10"/>
          </p:nvPr>
        </p:nvSpPr>
        <p:spPr/>
        <p:txBody>
          <a:bodyPr/>
          <a:lstStyle/>
          <a:p>
            <a:fld id="{00FE31E2-DB09-4F1B-A848-0563FD9D9CE2}" type="slidenum">
              <a:rPr lang="en-US" smtClean="0"/>
              <a:t>74</a:t>
            </a:fld>
            <a:endParaRPr lang="en-US"/>
          </a:p>
        </p:txBody>
      </p:sp>
    </p:spTree>
    <p:extLst>
      <p:ext uri="{BB962C8B-B14F-4D97-AF65-F5344CB8AC3E}">
        <p14:creationId xmlns:p14="http://schemas.microsoft.com/office/powerpoint/2010/main" val="308250537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We don’t necessarily have to stretch images to fill their entire slots. Here’s this golden retriever with align-self set to center</a:t>
            </a:r>
          </a:p>
        </p:txBody>
      </p:sp>
      <p:sp>
        <p:nvSpPr>
          <p:cNvPr id="4" name="Slide Number Placeholder 3"/>
          <p:cNvSpPr>
            <a:spLocks noGrp="1"/>
          </p:cNvSpPr>
          <p:nvPr>
            <p:ph type="sldNum" sz="quarter" idx="10"/>
          </p:nvPr>
        </p:nvSpPr>
        <p:spPr/>
        <p:txBody>
          <a:bodyPr/>
          <a:lstStyle/>
          <a:p>
            <a:fld id="{00FE31E2-DB09-4F1B-A848-0563FD9D9CE2}" type="slidenum">
              <a:rPr lang="en-US" smtClean="0"/>
              <a:t>75</a:t>
            </a:fld>
            <a:endParaRPr lang="en-US"/>
          </a:p>
        </p:txBody>
      </p:sp>
    </p:spTree>
    <p:extLst>
      <p:ext uri="{BB962C8B-B14F-4D97-AF65-F5344CB8AC3E}">
        <p14:creationId xmlns:p14="http://schemas.microsoft.com/office/powerpoint/2010/main" val="42267169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And now set to self-end.</a:t>
            </a:r>
          </a:p>
        </p:txBody>
      </p:sp>
      <p:sp>
        <p:nvSpPr>
          <p:cNvPr id="4" name="Slide Number Placeholder 3"/>
          <p:cNvSpPr>
            <a:spLocks noGrp="1"/>
          </p:cNvSpPr>
          <p:nvPr>
            <p:ph type="sldNum" sz="quarter" idx="10"/>
          </p:nvPr>
        </p:nvSpPr>
        <p:spPr/>
        <p:txBody>
          <a:bodyPr/>
          <a:lstStyle/>
          <a:p>
            <a:fld id="{00FE31E2-DB09-4F1B-A848-0563FD9D9CE2}" type="slidenum">
              <a:rPr lang="en-US" smtClean="0"/>
              <a:t>76</a:t>
            </a:fld>
            <a:endParaRPr lang="en-US"/>
          </a:p>
        </p:txBody>
      </p:sp>
    </p:spTree>
    <p:extLst>
      <p:ext uri="{BB962C8B-B14F-4D97-AF65-F5344CB8AC3E}">
        <p14:creationId xmlns:p14="http://schemas.microsoft.com/office/powerpoint/2010/main" val="39999898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Fit-content is another cool property value</a:t>
            </a:r>
          </a:p>
        </p:txBody>
      </p:sp>
      <p:sp>
        <p:nvSpPr>
          <p:cNvPr id="4" name="Slide Number Placeholder 3"/>
          <p:cNvSpPr>
            <a:spLocks noGrp="1"/>
          </p:cNvSpPr>
          <p:nvPr>
            <p:ph type="sldNum" sz="quarter" idx="10"/>
          </p:nvPr>
        </p:nvSpPr>
        <p:spPr/>
        <p:txBody>
          <a:bodyPr/>
          <a:lstStyle/>
          <a:p>
            <a:fld id="{00FE31E2-DB09-4F1B-A848-0563FD9D9CE2}" type="slidenum">
              <a:rPr lang="en-US" smtClean="0"/>
              <a:t>77</a:t>
            </a:fld>
            <a:endParaRPr lang="en-US"/>
          </a:p>
        </p:txBody>
      </p:sp>
    </p:spTree>
    <p:extLst>
      <p:ext uri="{BB962C8B-B14F-4D97-AF65-F5344CB8AC3E}">
        <p14:creationId xmlns:p14="http://schemas.microsoft.com/office/powerpoint/2010/main" val="281575759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To use a practical example, let’s say we have a blog for Contoso Kennel where we want post thumbnails of equal width to automatically flow into n number of rows.</a:t>
            </a:r>
          </a:p>
        </p:txBody>
      </p:sp>
      <p:sp>
        <p:nvSpPr>
          <p:cNvPr id="4" name="Slide Number Placeholder 3"/>
          <p:cNvSpPr>
            <a:spLocks noGrp="1"/>
          </p:cNvSpPr>
          <p:nvPr>
            <p:ph type="sldNum" sz="quarter" idx="10"/>
          </p:nvPr>
        </p:nvSpPr>
        <p:spPr/>
        <p:txBody>
          <a:bodyPr/>
          <a:lstStyle/>
          <a:p>
            <a:fld id="{00FE31E2-DB09-4F1B-A848-0563FD9D9CE2}" type="slidenum">
              <a:rPr lang="en-US" smtClean="0"/>
              <a:t>78</a:t>
            </a:fld>
            <a:endParaRPr lang="en-US"/>
          </a:p>
        </p:txBody>
      </p:sp>
    </p:spTree>
    <p:extLst>
      <p:ext uri="{BB962C8B-B14F-4D97-AF65-F5344CB8AC3E}">
        <p14:creationId xmlns:p14="http://schemas.microsoft.com/office/powerpoint/2010/main" val="61183735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What we can do is change the value of that first column to fit-content(20em). This basically works as a max-width within the grid notation. Our headings column is now sized to the widest heading, with a maximum column width of 20em.</a:t>
            </a:r>
          </a:p>
        </p:txBody>
      </p:sp>
      <p:sp>
        <p:nvSpPr>
          <p:cNvPr id="4" name="Slide Number Placeholder 3"/>
          <p:cNvSpPr>
            <a:spLocks noGrp="1"/>
          </p:cNvSpPr>
          <p:nvPr>
            <p:ph type="sldNum" sz="quarter" idx="10"/>
          </p:nvPr>
        </p:nvSpPr>
        <p:spPr/>
        <p:txBody>
          <a:bodyPr/>
          <a:lstStyle/>
          <a:p>
            <a:fld id="{00FE31E2-DB09-4F1B-A848-0563FD9D9CE2}" type="slidenum">
              <a:rPr lang="en-US" smtClean="0"/>
              <a:t>79</a:t>
            </a:fld>
            <a:endParaRPr lang="en-US"/>
          </a:p>
        </p:txBody>
      </p:sp>
    </p:spTree>
    <p:extLst>
      <p:ext uri="{BB962C8B-B14F-4D97-AF65-F5344CB8AC3E}">
        <p14:creationId xmlns:p14="http://schemas.microsoft.com/office/powerpoint/2010/main" val="2625380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Setting display: inline-block on siblings is another method I’ve used to display elements next to each other. It’s handy, but you run into various problems here too:</a:t>
            </a:r>
          </a:p>
          <a:p>
            <a:endParaRPr lang="en-US"/>
          </a:p>
          <a:p>
            <a:pPr marL="171450" indent="-171450">
              <a:buFont typeface="Arial" panose="020B0604020202020204" pitchFamily="34" charset="0"/>
              <a:buChar char="•"/>
            </a:pPr>
            <a:r>
              <a:rPr lang="en-US"/>
              <a:t>Sometimes sub-pixel rounding of percentage-based widths can break your layout. The inline-block elements’ computed </a:t>
            </a:r>
            <a:r>
              <a:rPr lang="en-US" err="1"/>
              <a:t>px</a:t>
            </a:r>
            <a:r>
              <a:rPr lang="en-US"/>
              <a:t> widths are rounded up to nearest whole pixel and don’t fit within the space anymore.</a:t>
            </a:r>
          </a:p>
          <a:p>
            <a:pPr marL="171450" indent="-171450">
              <a:buFont typeface="Arial" panose="020B0604020202020204" pitchFamily="34" charset="0"/>
              <a:buChar char="•"/>
            </a:pPr>
            <a:r>
              <a:rPr lang="en-US"/>
              <a:t>Because these elements are not block boxes, white space in your markup between elements is treated as flow text and can cause unexpected gaps between siblings.</a:t>
            </a:r>
          </a:p>
          <a:p>
            <a:pPr marL="171450" indent="-171450">
              <a:buFont typeface="Arial" panose="020B0604020202020204" pitchFamily="34" charset="0"/>
              <a:buChar char="•"/>
            </a:pPr>
            <a:r>
              <a:rPr lang="en-US"/>
              <a:t>There is plenty that this approach can’t do without JavaScript, such as equalizing heights between elements.</a:t>
            </a:r>
          </a:p>
        </p:txBody>
      </p:sp>
      <p:sp>
        <p:nvSpPr>
          <p:cNvPr id="4" name="Slide Number Placeholder 3"/>
          <p:cNvSpPr>
            <a:spLocks noGrp="1"/>
          </p:cNvSpPr>
          <p:nvPr>
            <p:ph type="sldNum" sz="quarter" idx="10"/>
          </p:nvPr>
        </p:nvSpPr>
        <p:spPr/>
        <p:txBody>
          <a:bodyPr/>
          <a:lstStyle/>
          <a:p>
            <a:fld id="{00FE31E2-DB09-4F1B-A848-0563FD9D9CE2}" type="slidenum">
              <a:rPr lang="en-US" smtClean="0"/>
              <a:t>8</a:t>
            </a:fld>
            <a:endParaRPr lang="en-US"/>
          </a:p>
        </p:txBody>
      </p:sp>
    </p:spTree>
    <p:extLst>
      <p:ext uri="{BB962C8B-B14F-4D97-AF65-F5344CB8AC3E}">
        <p14:creationId xmlns:p14="http://schemas.microsoft.com/office/powerpoint/2010/main" val="376702923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Here’s that same example with a longer, line-wrapping title</a:t>
            </a:r>
          </a:p>
        </p:txBody>
      </p:sp>
      <p:sp>
        <p:nvSpPr>
          <p:cNvPr id="4" name="Slide Number Placeholder 3"/>
          <p:cNvSpPr>
            <a:spLocks noGrp="1"/>
          </p:cNvSpPr>
          <p:nvPr>
            <p:ph type="sldNum" sz="quarter" idx="10"/>
          </p:nvPr>
        </p:nvSpPr>
        <p:spPr/>
        <p:txBody>
          <a:bodyPr/>
          <a:lstStyle/>
          <a:p>
            <a:fld id="{00FE31E2-DB09-4F1B-A848-0563FD9D9CE2}" type="slidenum">
              <a:rPr lang="en-US" smtClean="0"/>
              <a:t>80</a:t>
            </a:fld>
            <a:endParaRPr lang="en-US"/>
          </a:p>
        </p:txBody>
      </p:sp>
    </p:spTree>
    <p:extLst>
      <p:ext uri="{BB962C8B-B14F-4D97-AF65-F5344CB8AC3E}">
        <p14:creationId xmlns:p14="http://schemas.microsoft.com/office/powerpoint/2010/main" val="24359948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I’ve shown you some practical examples, but we can combine these various grid properties to create some neat effects.</a:t>
            </a:r>
          </a:p>
        </p:txBody>
      </p:sp>
      <p:sp>
        <p:nvSpPr>
          <p:cNvPr id="4" name="Slide Number Placeholder 3"/>
          <p:cNvSpPr>
            <a:spLocks noGrp="1"/>
          </p:cNvSpPr>
          <p:nvPr>
            <p:ph type="sldNum" sz="quarter" idx="10"/>
          </p:nvPr>
        </p:nvSpPr>
        <p:spPr/>
        <p:txBody>
          <a:bodyPr/>
          <a:lstStyle/>
          <a:p>
            <a:fld id="{00FE31E2-DB09-4F1B-A848-0563FD9D9CE2}" type="slidenum">
              <a:rPr lang="en-US" smtClean="0"/>
              <a:t>81</a:t>
            </a:fld>
            <a:endParaRPr lang="en-US"/>
          </a:p>
        </p:txBody>
      </p:sp>
    </p:spTree>
    <p:extLst>
      <p:ext uri="{BB962C8B-B14F-4D97-AF65-F5344CB8AC3E}">
        <p14:creationId xmlns:p14="http://schemas.microsoft.com/office/powerpoint/2010/main" val="5633411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For example, here’s a collage-y style layout that could be used in a feature area on a site. I’ve achieved this simply by having grid items span various rows and columns, aligning and justifying themselves in various ways, and laying on top of each other using z-index. The cool thing about this is that, unlike absolutely positioned elements, this whole assemblage takes up physical space on the page.</a:t>
            </a:r>
          </a:p>
        </p:txBody>
      </p:sp>
      <p:sp>
        <p:nvSpPr>
          <p:cNvPr id="4" name="Slide Number Placeholder 3"/>
          <p:cNvSpPr>
            <a:spLocks noGrp="1"/>
          </p:cNvSpPr>
          <p:nvPr>
            <p:ph type="sldNum" sz="quarter" idx="10"/>
          </p:nvPr>
        </p:nvSpPr>
        <p:spPr/>
        <p:txBody>
          <a:bodyPr/>
          <a:lstStyle/>
          <a:p>
            <a:fld id="{00FE31E2-DB09-4F1B-A848-0563FD9D9CE2}" type="slidenum">
              <a:rPr lang="en-US" smtClean="0"/>
              <a:t>82</a:t>
            </a:fld>
            <a:endParaRPr lang="en-US"/>
          </a:p>
        </p:txBody>
      </p:sp>
    </p:spTree>
    <p:extLst>
      <p:ext uri="{BB962C8B-B14F-4D97-AF65-F5344CB8AC3E}">
        <p14:creationId xmlns:p14="http://schemas.microsoft.com/office/powerpoint/2010/main" val="16267841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There are so many more ways to explore with Grid. Jen Simmons has been doing lots of neat experiments on her labs site.</a:t>
            </a:r>
          </a:p>
        </p:txBody>
      </p:sp>
      <p:sp>
        <p:nvSpPr>
          <p:cNvPr id="4" name="Slide Number Placeholder 3"/>
          <p:cNvSpPr>
            <a:spLocks noGrp="1"/>
          </p:cNvSpPr>
          <p:nvPr>
            <p:ph type="sldNum" sz="quarter" idx="10"/>
          </p:nvPr>
        </p:nvSpPr>
        <p:spPr/>
        <p:txBody>
          <a:bodyPr/>
          <a:lstStyle/>
          <a:p>
            <a:fld id="{00FE31E2-DB09-4F1B-A848-0563FD9D9CE2}" type="slidenum">
              <a:rPr lang="en-US" smtClean="0"/>
              <a:t>83</a:t>
            </a:fld>
            <a:endParaRPr lang="en-US"/>
          </a:p>
        </p:txBody>
      </p:sp>
    </p:spTree>
    <p:extLst>
      <p:ext uri="{BB962C8B-B14F-4D97-AF65-F5344CB8AC3E}">
        <p14:creationId xmlns:p14="http://schemas.microsoft.com/office/powerpoint/2010/main" val="179429235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Dudley </a:t>
            </a:r>
            <a:r>
              <a:rPr lang="en-US" baseline="0" err="1"/>
              <a:t>Storey’s</a:t>
            </a:r>
            <a:r>
              <a:rPr lang="en-US" baseline="0"/>
              <a:t> responsive periodic table of elements is a beautiful use of grid.</a:t>
            </a:r>
          </a:p>
        </p:txBody>
      </p:sp>
      <p:sp>
        <p:nvSpPr>
          <p:cNvPr id="4" name="Slide Number Placeholder 3"/>
          <p:cNvSpPr>
            <a:spLocks noGrp="1"/>
          </p:cNvSpPr>
          <p:nvPr>
            <p:ph type="sldNum" sz="quarter" idx="10"/>
          </p:nvPr>
        </p:nvSpPr>
        <p:spPr/>
        <p:txBody>
          <a:bodyPr/>
          <a:lstStyle/>
          <a:p>
            <a:fld id="{00FE31E2-DB09-4F1B-A848-0563FD9D9CE2}" type="slidenum">
              <a:rPr lang="en-US" smtClean="0"/>
              <a:t>84</a:t>
            </a:fld>
            <a:endParaRPr lang="en-US"/>
          </a:p>
        </p:txBody>
      </p:sp>
    </p:spTree>
    <p:extLst>
      <p:ext uri="{BB962C8B-B14F-4D97-AF65-F5344CB8AC3E}">
        <p14:creationId xmlns:p14="http://schemas.microsoft.com/office/powerpoint/2010/main" val="34027827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Lots of folks are toying with replicating print layouts on the web, which is a great way to get started if you’re not sure what to build while experimenting. This example is by Chen Hui Jing.</a:t>
            </a:r>
          </a:p>
        </p:txBody>
      </p:sp>
      <p:sp>
        <p:nvSpPr>
          <p:cNvPr id="4" name="Slide Number Placeholder 3"/>
          <p:cNvSpPr>
            <a:spLocks noGrp="1"/>
          </p:cNvSpPr>
          <p:nvPr>
            <p:ph type="sldNum" sz="quarter" idx="10"/>
          </p:nvPr>
        </p:nvSpPr>
        <p:spPr/>
        <p:txBody>
          <a:bodyPr/>
          <a:lstStyle/>
          <a:p>
            <a:fld id="{00FE31E2-DB09-4F1B-A848-0563FD9D9CE2}" type="slidenum">
              <a:rPr lang="en-US" smtClean="0"/>
              <a:t>85</a:t>
            </a:fld>
            <a:endParaRPr lang="en-US"/>
          </a:p>
        </p:txBody>
      </p:sp>
    </p:spTree>
    <p:extLst>
      <p:ext uri="{BB962C8B-B14F-4D97-AF65-F5344CB8AC3E}">
        <p14:creationId xmlns:p14="http://schemas.microsoft.com/office/powerpoint/2010/main" val="12948781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You can also create some more illustrative effects, like this geometric exploration by </a:t>
            </a:r>
            <a:r>
              <a:rPr lang="en-US" baseline="0" err="1"/>
              <a:t>liamj</a:t>
            </a:r>
            <a:r>
              <a:rPr lang="en-US" baseline="0"/>
              <a:t> on </a:t>
            </a:r>
            <a:r>
              <a:rPr lang="en-US" baseline="0" err="1"/>
              <a:t>Codepen</a:t>
            </a:r>
            <a:r>
              <a:rPr lang="en-US" baseline="0"/>
              <a:t>, which also has some fun hover effects.</a:t>
            </a:r>
          </a:p>
        </p:txBody>
      </p:sp>
      <p:sp>
        <p:nvSpPr>
          <p:cNvPr id="4" name="Slide Number Placeholder 3"/>
          <p:cNvSpPr>
            <a:spLocks noGrp="1"/>
          </p:cNvSpPr>
          <p:nvPr>
            <p:ph type="sldNum" sz="quarter" idx="10"/>
          </p:nvPr>
        </p:nvSpPr>
        <p:spPr/>
        <p:txBody>
          <a:bodyPr/>
          <a:lstStyle/>
          <a:p>
            <a:fld id="{00FE31E2-DB09-4F1B-A848-0563FD9D9CE2}" type="slidenum">
              <a:rPr lang="en-US" smtClean="0"/>
              <a:t>86</a:t>
            </a:fld>
            <a:endParaRPr lang="en-US"/>
          </a:p>
        </p:txBody>
      </p:sp>
    </p:spTree>
    <p:extLst>
      <p:ext uri="{BB962C8B-B14F-4D97-AF65-F5344CB8AC3E}">
        <p14:creationId xmlns:p14="http://schemas.microsoft.com/office/powerpoint/2010/main" val="151094175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you can see, Grid is quite the powerful feature, and there is much more to talk about than can fit within half an hour. To learn more about the various properties and gather inspiration, I’d suggest checking out the spec at aka.ms/grid-spec, and browsing Rachel Andrew’s excellent resource, gridbyexample.com.</a:t>
            </a:r>
          </a:p>
        </p:txBody>
      </p:sp>
      <p:sp>
        <p:nvSpPr>
          <p:cNvPr id="4" name="Slide Number Placeholder 3"/>
          <p:cNvSpPr>
            <a:spLocks noGrp="1"/>
          </p:cNvSpPr>
          <p:nvPr>
            <p:ph type="sldNum" sz="quarter" idx="10"/>
          </p:nvPr>
        </p:nvSpPr>
        <p:spPr/>
        <p:txBody>
          <a:bodyPr/>
          <a:lstStyle/>
          <a:p>
            <a:fld id="{00FE31E2-DB09-4F1B-A848-0563FD9D9CE2}" type="slidenum">
              <a:rPr lang="en-US" smtClean="0"/>
              <a:t>87</a:t>
            </a:fld>
            <a:endParaRPr lang="en-US"/>
          </a:p>
        </p:txBody>
      </p:sp>
    </p:spTree>
    <p:extLst>
      <p:ext uri="{BB962C8B-B14F-4D97-AF65-F5344CB8AC3E}">
        <p14:creationId xmlns:p14="http://schemas.microsoft.com/office/powerpoint/2010/main" val="346713225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some what ifs that spring to mind when we talk about CSS Grid.</a:t>
            </a:r>
          </a:p>
        </p:txBody>
      </p:sp>
      <p:sp>
        <p:nvSpPr>
          <p:cNvPr id="4" name="Slide Number Placeholder 3"/>
          <p:cNvSpPr>
            <a:spLocks noGrp="1"/>
          </p:cNvSpPr>
          <p:nvPr>
            <p:ph type="sldNum" sz="quarter" idx="10"/>
          </p:nvPr>
        </p:nvSpPr>
        <p:spPr/>
        <p:txBody>
          <a:bodyPr/>
          <a:lstStyle/>
          <a:p>
            <a:fld id="{00FE31E2-DB09-4F1B-A848-0563FD9D9CE2}" type="slidenum">
              <a:rPr lang="en-US" smtClean="0"/>
              <a:t>88</a:t>
            </a:fld>
            <a:endParaRPr lang="en-US"/>
          </a:p>
        </p:txBody>
      </p:sp>
    </p:spTree>
    <p:extLst>
      <p:ext uri="{BB962C8B-B14F-4D97-AF65-F5344CB8AC3E}">
        <p14:creationId xmlns:p14="http://schemas.microsoft.com/office/powerpoint/2010/main" val="34595530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what does browser support look like?</a:t>
            </a:r>
          </a:p>
        </p:txBody>
      </p:sp>
      <p:sp>
        <p:nvSpPr>
          <p:cNvPr id="4" name="Slide Number Placeholder 3"/>
          <p:cNvSpPr>
            <a:spLocks noGrp="1"/>
          </p:cNvSpPr>
          <p:nvPr>
            <p:ph type="sldNum" sz="quarter" idx="10"/>
          </p:nvPr>
        </p:nvSpPr>
        <p:spPr/>
        <p:txBody>
          <a:bodyPr/>
          <a:lstStyle/>
          <a:p>
            <a:fld id="{00FE31E2-DB09-4F1B-A848-0563FD9D9CE2}" type="slidenum">
              <a:rPr lang="en-US" smtClean="0"/>
              <a:t>89</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Multicolumn is another print-inspired CSS feature that we’ve used for layout techniques, namely laying out items of unknown heights in columns, a la Pinterest boards.</a:t>
            </a:r>
          </a:p>
        </p:txBody>
      </p:sp>
      <p:sp>
        <p:nvSpPr>
          <p:cNvPr id="4" name="Slide Number Placeholder 3"/>
          <p:cNvSpPr>
            <a:spLocks noGrp="1"/>
          </p:cNvSpPr>
          <p:nvPr>
            <p:ph type="sldNum" sz="quarter" idx="10"/>
          </p:nvPr>
        </p:nvSpPr>
        <p:spPr/>
        <p:txBody>
          <a:bodyPr/>
          <a:lstStyle/>
          <a:p>
            <a:fld id="{00FE31E2-DB09-4F1B-A848-0563FD9D9CE2}" type="slidenum">
              <a:rPr lang="en-US" smtClean="0"/>
              <a:t>9</a:t>
            </a:fld>
            <a:endParaRPr lang="en-US"/>
          </a:p>
        </p:txBody>
      </p:sp>
    </p:spTree>
    <p:extLst>
      <p:ext uri="{BB962C8B-B14F-4D97-AF65-F5344CB8AC3E}">
        <p14:creationId xmlns:p14="http://schemas.microsoft.com/office/powerpoint/2010/main" val="83886229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 really excited that browser development on CSS Grid has actually been quite swift. The updated syntax has been shipped in Chrome, Firefox, and Safari, and will be available in Microsoft Edge to the general public in Window’s October release. Check out caniuse.com for more details and other supported browsers.</a:t>
            </a:r>
          </a:p>
        </p:txBody>
      </p:sp>
      <p:sp>
        <p:nvSpPr>
          <p:cNvPr id="4" name="Slide Number Placeholder 3"/>
          <p:cNvSpPr>
            <a:spLocks noGrp="1"/>
          </p:cNvSpPr>
          <p:nvPr>
            <p:ph type="sldNum" sz="quarter" idx="10"/>
          </p:nvPr>
        </p:nvSpPr>
        <p:spPr/>
        <p:txBody>
          <a:bodyPr/>
          <a:lstStyle/>
          <a:p>
            <a:fld id="{00FE31E2-DB09-4F1B-A848-0563FD9D9CE2}" type="slidenum">
              <a:rPr lang="en-US" smtClean="0"/>
              <a:t>90</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support the old syntax in all versions of Microsoft Edge, including those going forward, and IE10+.</a:t>
            </a:r>
          </a:p>
        </p:txBody>
      </p:sp>
      <p:sp>
        <p:nvSpPr>
          <p:cNvPr id="4" name="Slide Number Placeholder 3"/>
          <p:cNvSpPr>
            <a:spLocks noGrp="1"/>
          </p:cNvSpPr>
          <p:nvPr>
            <p:ph type="sldNum" sz="quarter" idx="10"/>
          </p:nvPr>
        </p:nvSpPr>
        <p:spPr/>
        <p:txBody>
          <a:bodyPr/>
          <a:lstStyle/>
          <a:p>
            <a:fld id="{00FE31E2-DB09-4F1B-A848-0563FD9D9CE2}" type="slidenum">
              <a:rPr lang="en-US" smtClean="0"/>
              <a:t>91</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Notable browsers without Grid support at this time include Opera Mini and UC Browser for Android.</a:t>
            </a:r>
          </a:p>
        </p:txBody>
      </p:sp>
      <p:sp>
        <p:nvSpPr>
          <p:cNvPr id="4" name="Slide Number Placeholder 3"/>
          <p:cNvSpPr>
            <a:spLocks noGrp="1"/>
          </p:cNvSpPr>
          <p:nvPr>
            <p:ph type="sldNum" sz="quarter" idx="10"/>
          </p:nvPr>
        </p:nvSpPr>
        <p:spPr/>
        <p:txBody>
          <a:bodyPr/>
          <a:lstStyle/>
          <a:p>
            <a:fld id="{00FE31E2-DB09-4F1B-A848-0563FD9D9CE2}" type="slidenum">
              <a:rPr lang="en-US" smtClean="0"/>
              <a:t>92</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about the old prefixed grid syntax? How does that compare to the update?</a:t>
            </a:r>
          </a:p>
        </p:txBody>
      </p:sp>
      <p:sp>
        <p:nvSpPr>
          <p:cNvPr id="4" name="Slide Number Placeholder 3"/>
          <p:cNvSpPr>
            <a:spLocks noGrp="1"/>
          </p:cNvSpPr>
          <p:nvPr>
            <p:ph type="sldNum" sz="quarter" idx="10"/>
          </p:nvPr>
        </p:nvSpPr>
        <p:spPr/>
        <p:txBody>
          <a:bodyPr/>
          <a:lstStyle/>
          <a:p>
            <a:fld id="{00FE31E2-DB09-4F1B-A848-0563FD9D9CE2}" type="slidenum">
              <a:rPr lang="en-US" smtClean="0"/>
              <a:t>93</a:t>
            </a:fld>
            <a:endParaRPr lang="en-US"/>
          </a:p>
        </p:txBody>
      </p:sp>
    </p:spTree>
    <p:extLst>
      <p:ext uri="{BB962C8B-B14F-4D97-AF65-F5344CB8AC3E}">
        <p14:creationId xmlns:p14="http://schemas.microsoft.com/office/powerpoint/2010/main" val="169330791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Core concepts of the explicit grid were carried over from old to new. I’ll have a link to my slides at the end of this talk if you’d like to take a closer look.</a:t>
            </a:r>
          </a:p>
        </p:txBody>
      </p:sp>
      <p:sp>
        <p:nvSpPr>
          <p:cNvPr id="4" name="Slide Number Placeholder 3"/>
          <p:cNvSpPr>
            <a:spLocks noGrp="1"/>
          </p:cNvSpPr>
          <p:nvPr>
            <p:ph type="sldNum" sz="quarter" idx="10"/>
          </p:nvPr>
        </p:nvSpPr>
        <p:spPr/>
        <p:txBody>
          <a:bodyPr/>
          <a:lstStyle/>
          <a:p>
            <a:fld id="{00FE31E2-DB09-4F1B-A848-0563FD9D9CE2}" type="slidenum">
              <a:rPr lang="en-US" smtClean="0"/>
              <a:t>94</a:t>
            </a:fld>
            <a:endParaRPr lang="en-US"/>
          </a:p>
        </p:txBody>
      </p:sp>
    </p:spTree>
    <p:extLst>
      <p:ext uri="{BB962C8B-B14F-4D97-AF65-F5344CB8AC3E}">
        <p14:creationId xmlns:p14="http://schemas.microsoft.com/office/powerpoint/2010/main" val="16933079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there are some new features. The most notable of these are the implicit grid properties. You won’t be able to automatically flow items into the grid when using the old syntax; you must either explicitly place items, or come up with a fallback in these cases.</a:t>
            </a:r>
          </a:p>
        </p:txBody>
      </p:sp>
      <p:sp>
        <p:nvSpPr>
          <p:cNvPr id="4" name="Slide Number Placeholder 3"/>
          <p:cNvSpPr>
            <a:spLocks noGrp="1"/>
          </p:cNvSpPr>
          <p:nvPr>
            <p:ph type="sldNum" sz="quarter" idx="10"/>
          </p:nvPr>
        </p:nvSpPr>
        <p:spPr/>
        <p:txBody>
          <a:bodyPr/>
          <a:lstStyle/>
          <a:p>
            <a:fld id="{00FE31E2-DB09-4F1B-A848-0563FD9D9CE2}" type="slidenum">
              <a:rPr lang="en-US" smtClean="0"/>
              <a:t>95</a:t>
            </a:fld>
            <a:endParaRPr lang="en-US"/>
          </a:p>
        </p:txBody>
      </p:sp>
    </p:spTree>
    <p:extLst>
      <p:ext uri="{BB962C8B-B14F-4D97-AF65-F5344CB8AC3E}">
        <p14:creationId xmlns:p14="http://schemas.microsoft.com/office/powerpoint/2010/main" val="21330673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Speaking of </a:t>
            </a:r>
            <a:r>
              <a:rPr lang="en-US" dirty="0" err="1"/>
              <a:t>polyfils</a:t>
            </a:r>
            <a:r>
              <a:rPr lang="en-US" dirty="0"/>
              <a:t> and fallbacks, how to handle browser versions that don’t support grid?</a:t>
            </a:r>
          </a:p>
          <a:p>
            <a:endParaRPr lang="en-US" dirty="0"/>
          </a:p>
          <a:p>
            <a:r>
              <a:rPr lang="en-US" dirty="0"/>
              <a:t>I understand how intimidating it can be to depend on new features for layout, being from client services myself, where often the expectation is design parity between browsers. </a:t>
            </a:r>
            <a:r>
              <a:rPr lang="en-US" b="0" dirty="0"/>
              <a:t>But it seems against our best interests to write </a:t>
            </a:r>
            <a:r>
              <a:rPr lang="en-US" b="0" dirty="0" err="1"/>
              <a:t>crufty</a:t>
            </a:r>
            <a:r>
              <a:rPr lang="en-US" b="0" dirty="0"/>
              <a:t> code to exactly duplicate the experience given by a new feature meant to make our lives easier, our code lighter, and our capabilities broader.</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96</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My advice then, would be: instead of trying to </a:t>
            </a:r>
            <a:r>
              <a:rPr lang="en-US" dirty="0" err="1"/>
              <a:t>polyfil</a:t>
            </a:r>
            <a:r>
              <a:rPr lang="en-US" dirty="0"/>
              <a:t> grid experiences, go forth and progressively enhance. If you’re unfamiliar with progressive enhancement, this is basically where you provide a functional, simple experience that gets “enhanced” as new features are available in browsers.</a:t>
            </a:r>
          </a:p>
        </p:txBody>
      </p:sp>
      <p:sp>
        <p:nvSpPr>
          <p:cNvPr id="4" name="Slide Number Placeholder 3"/>
          <p:cNvSpPr>
            <a:spLocks noGrp="1"/>
          </p:cNvSpPr>
          <p:nvPr>
            <p:ph type="sldNum" sz="quarter" idx="10"/>
          </p:nvPr>
        </p:nvSpPr>
        <p:spPr/>
        <p:txBody>
          <a:bodyPr/>
          <a:lstStyle/>
          <a:p>
            <a:fld id="{00FE31E2-DB09-4F1B-A848-0563FD9D9CE2}" type="slidenum">
              <a:rPr lang="en-US" smtClean="0"/>
              <a:t>97</a:t>
            </a:fld>
            <a:endParaRPr lang="en-US"/>
          </a:p>
        </p:txBody>
      </p:sp>
    </p:spTree>
    <p:extLst>
      <p:ext uri="{BB962C8B-B14F-4D97-AF65-F5344CB8AC3E}">
        <p14:creationId xmlns:p14="http://schemas.microsoft.com/office/powerpoint/2010/main" val="140409362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When media queries arrived, we often provided a column of content with a max-width to older browsers; we then wrote within our media queries the CSS rules for an enriched layout. The same principle can be applied here: we can provide a simpler or less fine-tuned layout with our previous layout tools, and browsers with Grid will get the shiny new experience.</a:t>
            </a:r>
          </a:p>
        </p:txBody>
      </p:sp>
      <p:sp>
        <p:nvSpPr>
          <p:cNvPr id="4" name="Slide Number Placeholder 3"/>
          <p:cNvSpPr>
            <a:spLocks noGrp="1"/>
          </p:cNvSpPr>
          <p:nvPr>
            <p:ph type="sldNum" sz="quarter" idx="10"/>
          </p:nvPr>
        </p:nvSpPr>
        <p:spPr/>
        <p:txBody>
          <a:bodyPr/>
          <a:lstStyle/>
          <a:p>
            <a:fld id="{00FE31E2-DB09-4F1B-A848-0563FD9D9CE2}" type="slidenum">
              <a:rPr lang="en-US" smtClean="0"/>
              <a:t>98</a:t>
            </a:fld>
            <a:endParaRPr lang="en-US"/>
          </a:p>
        </p:txBody>
      </p:sp>
    </p:spTree>
    <p:extLst>
      <p:ext uri="{BB962C8B-B14F-4D97-AF65-F5344CB8AC3E}">
        <p14:creationId xmlns:p14="http://schemas.microsoft.com/office/powerpoint/2010/main" val="197774914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do this? By using the @supports at-rule. We can check for support of grid using @supports (display: grid), and we can optionally check for the old syntax as well with display: -</a:t>
            </a:r>
            <a:r>
              <a:rPr lang="en-US" err="1"/>
              <a:t>ms</a:t>
            </a:r>
            <a:r>
              <a:rPr lang="en-US"/>
              <a:t>-grid. Note that this will only capture Microsoft Edge, and not IE.</a:t>
            </a:r>
          </a:p>
        </p:txBody>
      </p:sp>
      <p:sp>
        <p:nvSpPr>
          <p:cNvPr id="4" name="Slide Number Placeholder 3"/>
          <p:cNvSpPr>
            <a:spLocks noGrp="1"/>
          </p:cNvSpPr>
          <p:nvPr>
            <p:ph type="sldNum" sz="quarter" idx="10"/>
          </p:nvPr>
        </p:nvSpPr>
        <p:spPr/>
        <p:txBody>
          <a:bodyPr/>
          <a:lstStyle/>
          <a:p>
            <a:fld id="{00FE31E2-DB09-4F1B-A848-0563FD9D9CE2}" type="slidenum">
              <a:rPr lang="en-US" smtClean="0"/>
              <a:t>99</a:t>
            </a:fld>
            <a:endParaRPr lang="en-US"/>
          </a:p>
        </p:txBody>
      </p:sp>
    </p:spTree>
    <p:extLst>
      <p:ext uri="{BB962C8B-B14F-4D97-AF65-F5344CB8AC3E}">
        <p14:creationId xmlns:p14="http://schemas.microsoft.com/office/powerpoint/2010/main" val="89234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930A-8D7F-4068-9A67-7765E05237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FFE8DD-D2E0-4932-BC8F-D1F49EEBAC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F43C8-9C92-4995-8656-D7D5AD14D195}"/>
              </a:ext>
            </a:extLst>
          </p:cNvPr>
          <p:cNvSpPr>
            <a:spLocks noGrp="1"/>
          </p:cNvSpPr>
          <p:nvPr>
            <p:ph type="dt" sz="half" idx="10"/>
          </p:nvPr>
        </p:nvSpPr>
        <p:spPr/>
        <p:txBody>
          <a:bodyPr/>
          <a:lstStyle/>
          <a:p>
            <a:fld id="{487B297F-2BCF-4680-A74C-202E3E0A6685}" type="datetimeFigureOut">
              <a:rPr lang="en-US" smtClean="0"/>
              <a:t>1/17/2018</a:t>
            </a:fld>
            <a:endParaRPr lang="en-US"/>
          </a:p>
        </p:txBody>
      </p:sp>
      <p:sp>
        <p:nvSpPr>
          <p:cNvPr id="5" name="Footer Placeholder 4">
            <a:extLst>
              <a:ext uri="{FF2B5EF4-FFF2-40B4-BE49-F238E27FC236}">
                <a16:creationId xmlns:a16="http://schemas.microsoft.com/office/drawing/2014/main" id="{8BE6EE75-BA6B-49B7-AA22-971CF39F5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5C3E1-3D0B-40EA-94F9-192344D51423}"/>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133403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FEBF-9511-469C-B6BA-91B9610635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F4E7DF-6E1F-46AC-82DA-DEF7BBE1B78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C9B5D-0E34-42AD-BCE1-C3C0409D1FE1}"/>
              </a:ext>
            </a:extLst>
          </p:cNvPr>
          <p:cNvSpPr>
            <a:spLocks noGrp="1"/>
          </p:cNvSpPr>
          <p:nvPr>
            <p:ph type="dt" sz="half" idx="10"/>
          </p:nvPr>
        </p:nvSpPr>
        <p:spPr/>
        <p:txBody>
          <a:bodyPr/>
          <a:lstStyle/>
          <a:p>
            <a:fld id="{487B297F-2BCF-4680-A74C-202E3E0A6685}" type="datetimeFigureOut">
              <a:rPr lang="en-US" smtClean="0"/>
              <a:t>1/17/2018</a:t>
            </a:fld>
            <a:endParaRPr lang="en-US"/>
          </a:p>
        </p:txBody>
      </p:sp>
      <p:sp>
        <p:nvSpPr>
          <p:cNvPr id="5" name="Footer Placeholder 4">
            <a:extLst>
              <a:ext uri="{FF2B5EF4-FFF2-40B4-BE49-F238E27FC236}">
                <a16:creationId xmlns:a16="http://schemas.microsoft.com/office/drawing/2014/main" id="{BB054331-40FE-4A75-BF2A-C796D94C53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86819-B19B-4FC2-A374-6CC9DAEEC7AD}"/>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309050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D3B374-AB5C-4190-B640-CC3D8936FB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A0CE81-C5FF-4125-A17C-01B307C3608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BF500-80E5-44B7-A474-318C041E5C20}"/>
              </a:ext>
            </a:extLst>
          </p:cNvPr>
          <p:cNvSpPr>
            <a:spLocks noGrp="1"/>
          </p:cNvSpPr>
          <p:nvPr>
            <p:ph type="dt" sz="half" idx="10"/>
          </p:nvPr>
        </p:nvSpPr>
        <p:spPr/>
        <p:txBody>
          <a:bodyPr/>
          <a:lstStyle/>
          <a:p>
            <a:fld id="{487B297F-2BCF-4680-A74C-202E3E0A6685}" type="datetimeFigureOut">
              <a:rPr lang="en-US" smtClean="0"/>
              <a:t>1/17/2018</a:t>
            </a:fld>
            <a:endParaRPr lang="en-US"/>
          </a:p>
        </p:txBody>
      </p:sp>
      <p:sp>
        <p:nvSpPr>
          <p:cNvPr id="5" name="Footer Placeholder 4">
            <a:extLst>
              <a:ext uri="{FF2B5EF4-FFF2-40B4-BE49-F238E27FC236}">
                <a16:creationId xmlns:a16="http://schemas.microsoft.com/office/drawing/2014/main" id="{33F8714E-C075-4FCD-88E3-3C1F28592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B7176-463C-41B9-AFE7-31C9346414C7}"/>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3434328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0984-7BCA-497D-B0C0-A06F1F2BF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FF5C69-B2A1-4675-96D8-76C666F716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906B18-89FC-4B89-A2C3-79021CCD9A36}"/>
              </a:ext>
            </a:extLst>
          </p:cNvPr>
          <p:cNvSpPr>
            <a:spLocks noGrp="1"/>
          </p:cNvSpPr>
          <p:nvPr>
            <p:ph type="dt" sz="half" idx="10"/>
          </p:nvPr>
        </p:nvSpPr>
        <p:spPr/>
        <p:txBody>
          <a:bodyPr/>
          <a:lstStyle/>
          <a:p>
            <a:fld id="{487B297F-2BCF-4680-A74C-202E3E0A6685}" type="datetimeFigureOut">
              <a:rPr lang="en-US" smtClean="0"/>
              <a:t>1/17/2018</a:t>
            </a:fld>
            <a:endParaRPr lang="en-US"/>
          </a:p>
        </p:txBody>
      </p:sp>
      <p:sp>
        <p:nvSpPr>
          <p:cNvPr id="5" name="Footer Placeholder 4">
            <a:extLst>
              <a:ext uri="{FF2B5EF4-FFF2-40B4-BE49-F238E27FC236}">
                <a16:creationId xmlns:a16="http://schemas.microsoft.com/office/drawing/2014/main" id="{11DDCFBF-460C-44C9-B2C5-6AEE05F16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5928A-5DD6-47E0-BF77-54CD4CFA9696}"/>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88982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83C5-7F91-4569-A3A8-4ADE02E321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A3AB1-F5A4-443E-B6DD-BBF789341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33F0DDF-9958-496E-8FDF-856E34B543B5}"/>
              </a:ext>
            </a:extLst>
          </p:cNvPr>
          <p:cNvSpPr>
            <a:spLocks noGrp="1"/>
          </p:cNvSpPr>
          <p:nvPr>
            <p:ph type="dt" sz="half" idx="10"/>
          </p:nvPr>
        </p:nvSpPr>
        <p:spPr/>
        <p:txBody>
          <a:bodyPr/>
          <a:lstStyle/>
          <a:p>
            <a:fld id="{487B297F-2BCF-4680-A74C-202E3E0A6685}" type="datetimeFigureOut">
              <a:rPr lang="en-US" smtClean="0"/>
              <a:t>1/17/2018</a:t>
            </a:fld>
            <a:endParaRPr lang="en-US"/>
          </a:p>
        </p:txBody>
      </p:sp>
      <p:sp>
        <p:nvSpPr>
          <p:cNvPr id="5" name="Footer Placeholder 4">
            <a:extLst>
              <a:ext uri="{FF2B5EF4-FFF2-40B4-BE49-F238E27FC236}">
                <a16:creationId xmlns:a16="http://schemas.microsoft.com/office/drawing/2014/main" id="{DC41B478-3411-4D0E-A42C-00EEEE8ADB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E8B2D-EC71-49E6-86A4-48C22FF36750}"/>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3752982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7EF1-B335-466B-837B-CA2EEA92CC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73097E-F851-4BB9-8758-3F7DDE64ED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4A2489-0E2A-43E5-9C8F-B1361A6E78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115F19-A235-4F7E-9AD0-14098A71CCB2}"/>
              </a:ext>
            </a:extLst>
          </p:cNvPr>
          <p:cNvSpPr>
            <a:spLocks noGrp="1"/>
          </p:cNvSpPr>
          <p:nvPr>
            <p:ph type="dt" sz="half" idx="10"/>
          </p:nvPr>
        </p:nvSpPr>
        <p:spPr/>
        <p:txBody>
          <a:bodyPr/>
          <a:lstStyle/>
          <a:p>
            <a:fld id="{487B297F-2BCF-4680-A74C-202E3E0A6685}" type="datetimeFigureOut">
              <a:rPr lang="en-US" smtClean="0"/>
              <a:t>1/17/2018</a:t>
            </a:fld>
            <a:endParaRPr lang="en-US"/>
          </a:p>
        </p:txBody>
      </p:sp>
      <p:sp>
        <p:nvSpPr>
          <p:cNvPr id="6" name="Footer Placeholder 5">
            <a:extLst>
              <a:ext uri="{FF2B5EF4-FFF2-40B4-BE49-F238E27FC236}">
                <a16:creationId xmlns:a16="http://schemas.microsoft.com/office/drawing/2014/main" id="{45FBB9F7-DB14-4200-8AC7-E9BA1B6D6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D9663-B136-4E01-AFD3-4BE8E4B50652}"/>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884726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88B7-7367-4B6B-8203-2E82F47D79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3367CC-1768-4150-BECA-ADA730A093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0A313E-DCD0-4E80-B1AB-2FDBEBA166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F840D0-AF97-4A51-8710-5746C89C97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A08D904-54F3-4071-963D-9E0B3B28000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8D7E87-1357-4751-A129-1E5E17B71604}"/>
              </a:ext>
            </a:extLst>
          </p:cNvPr>
          <p:cNvSpPr>
            <a:spLocks noGrp="1"/>
          </p:cNvSpPr>
          <p:nvPr>
            <p:ph type="dt" sz="half" idx="10"/>
          </p:nvPr>
        </p:nvSpPr>
        <p:spPr/>
        <p:txBody>
          <a:bodyPr/>
          <a:lstStyle/>
          <a:p>
            <a:fld id="{487B297F-2BCF-4680-A74C-202E3E0A6685}" type="datetimeFigureOut">
              <a:rPr lang="en-US" smtClean="0"/>
              <a:t>1/17/2018</a:t>
            </a:fld>
            <a:endParaRPr lang="en-US"/>
          </a:p>
        </p:txBody>
      </p:sp>
      <p:sp>
        <p:nvSpPr>
          <p:cNvPr id="8" name="Footer Placeholder 7">
            <a:extLst>
              <a:ext uri="{FF2B5EF4-FFF2-40B4-BE49-F238E27FC236}">
                <a16:creationId xmlns:a16="http://schemas.microsoft.com/office/drawing/2014/main" id="{19FF5189-479C-49E6-81AD-2A370A3AEF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A400EA-B98E-403F-991C-535ABBDB9C76}"/>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1426549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EF79-F461-478D-9F5E-1CF5B9B96F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4BD6C-F146-4228-A628-D7B045FA07DE}"/>
              </a:ext>
            </a:extLst>
          </p:cNvPr>
          <p:cNvSpPr>
            <a:spLocks noGrp="1"/>
          </p:cNvSpPr>
          <p:nvPr>
            <p:ph type="dt" sz="half" idx="10"/>
          </p:nvPr>
        </p:nvSpPr>
        <p:spPr/>
        <p:txBody>
          <a:bodyPr/>
          <a:lstStyle/>
          <a:p>
            <a:fld id="{487B297F-2BCF-4680-A74C-202E3E0A6685}" type="datetimeFigureOut">
              <a:rPr lang="en-US" smtClean="0"/>
              <a:t>1/17/2018</a:t>
            </a:fld>
            <a:endParaRPr lang="en-US"/>
          </a:p>
        </p:txBody>
      </p:sp>
      <p:sp>
        <p:nvSpPr>
          <p:cNvPr id="4" name="Footer Placeholder 3">
            <a:extLst>
              <a:ext uri="{FF2B5EF4-FFF2-40B4-BE49-F238E27FC236}">
                <a16:creationId xmlns:a16="http://schemas.microsoft.com/office/drawing/2014/main" id="{2D2D56D3-2F3B-4C10-A840-34338185C0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2821DD-2923-4533-A00D-A8452E84A29A}"/>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2495727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3933CC-6E61-420B-9F53-83CE87670F35}"/>
              </a:ext>
            </a:extLst>
          </p:cNvPr>
          <p:cNvSpPr>
            <a:spLocks noGrp="1"/>
          </p:cNvSpPr>
          <p:nvPr>
            <p:ph type="dt" sz="half" idx="10"/>
          </p:nvPr>
        </p:nvSpPr>
        <p:spPr/>
        <p:txBody>
          <a:bodyPr/>
          <a:lstStyle/>
          <a:p>
            <a:fld id="{487B297F-2BCF-4680-A74C-202E3E0A6685}" type="datetimeFigureOut">
              <a:rPr lang="en-US" smtClean="0"/>
              <a:t>1/17/2018</a:t>
            </a:fld>
            <a:endParaRPr lang="en-US"/>
          </a:p>
        </p:txBody>
      </p:sp>
      <p:sp>
        <p:nvSpPr>
          <p:cNvPr id="3" name="Footer Placeholder 2">
            <a:extLst>
              <a:ext uri="{FF2B5EF4-FFF2-40B4-BE49-F238E27FC236}">
                <a16:creationId xmlns:a16="http://schemas.microsoft.com/office/drawing/2014/main" id="{CEEDFE8C-ABCF-4EBB-8877-14A0F32911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94AF16-2B84-4E2A-8FFA-417A2B3F1A97}"/>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925967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CCCC-E7D0-41F1-BA8E-4ABBDF2FDE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9EA67-4970-4D76-9234-B7DA56914D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B2450-A787-475E-BDBE-520D53004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D11B55-9ECE-439E-98BE-8F2D0B6764FC}"/>
              </a:ext>
            </a:extLst>
          </p:cNvPr>
          <p:cNvSpPr>
            <a:spLocks noGrp="1"/>
          </p:cNvSpPr>
          <p:nvPr>
            <p:ph type="dt" sz="half" idx="10"/>
          </p:nvPr>
        </p:nvSpPr>
        <p:spPr/>
        <p:txBody>
          <a:bodyPr/>
          <a:lstStyle/>
          <a:p>
            <a:fld id="{487B297F-2BCF-4680-A74C-202E3E0A6685}" type="datetimeFigureOut">
              <a:rPr lang="en-US" smtClean="0"/>
              <a:t>1/17/2018</a:t>
            </a:fld>
            <a:endParaRPr lang="en-US"/>
          </a:p>
        </p:txBody>
      </p:sp>
      <p:sp>
        <p:nvSpPr>
          <p:cNvPr id="6" name="Footer Placeholder 5">
            <a:extLst>
              <a:ext uri="{FF2B5EF4-FFF2-40B4-BE49-F238E27FC236}">
                <a16:creationId xmlns:a16="http://schemas.microsoft.com/office/drawing/2014/main" id="{76A9CB5A-75EA-4818-84C6-4079F16C6A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54FAC0-49F8-45EF-841F-6F289B7A63CF}"/>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339357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693A-9EBC-465F-8305-8FF2C2E78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C1CC12-EC8C-4A1F-955F-A0BBC69AE0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2B0A45-4914-4A2A-BA42-0499ECDFB4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974FB2-8678-4F92-A614-FC882C1C8D79}"/>
              </a:ext>
            </a:extLst>
          </p:cNvPr>
          <p:cNvSpPr>
            <a:spLocks noGrp="1"/>
          </p:cNvSpPr>
          <p:nvPr>
            <p:ph type="dt" sz="half" idx="10"/>
          </p:nvPr>
        </p:nvSpPr>
        <p:spPr/>
        <p:txBody>
          <a:bodyPr/>
          <a:lstStyle/>
          <a:p>
            <a:fld id="{487B297F-2BCF-4680-A74C-202E3E0A6685}" type="datetimeFigureOut">
              <a:rPr lang="en-US" smtClean="0"/>
              <a:t>1/17/2018</a:t>
            </a:fld>
            <a:endParaRPr lang="en-US"/>
          </a:p>
        </p:txBody>
      </p:sp>
      <p:sp>
        <p:nvSpPr>
          <p:cNvPr id="6" name="Footer Placeholder 5">
            <a:extLst>
              <a:ext uri="{FF2B5EF4-FFF2-40B4-BE49-F238E27FC236}">
                <a16:creationId xmlns:a16="http://schemas.microsoft.com/office/drawing/2014/main" id="{3FAA1184-17FA-4A95-8852-5478FCCB8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2165C-554F-43C9-AE6C-842208B1A2A0}"/>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381924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E7EE4-EA64-4B03-A7F5-436B7E316E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4FE928-BBFB-4037-B912-471259EB6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FAAAC-4DDC-45FA-BA69-EF7D66E97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B297F-2BCF-4680-A74C-202E3E0A6685}" type="datetimeFigureOut">
              <a:rPr lang="en-US" smtClean="0"/>
              <a:t>1/17/2018</a:t>
            </a:fld>
            <a:endParaRPr lang="en-US"/>
          </a:p>
        </p:txBody>
      </p:sp>
      <p:sp>
        <p:nvSpPr>
          <p:cNvPr id="5" name="Footer Placeholder 4">
            <a:extLst>
              <a:ext uri="{FF2B5EF4-FFF2-40B4-BE49-F238E27FC236}">
                <a16:creationId xmlns:a16="http://schemas.microsoft.com/office/drawing/2014/main" id="{C7FE137A-C489-4768-B2A2-90E49653C7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7FA53B-3A70-4487-A3A6-61A29A3D8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5D5C5-F52E-457A-945F-DF959BE60EBE}" type="slidenum">
              <a:rPr lang="en-US" smtClean="0"/>
              <a:t>‹#›</a:t>
            </a:fld>
            <a:endParaRPr lang="en-US"/>
          </a:p>
        </p:txBody>
      </p:sp>
    </p:spTree>
    <p:extLst>
      <p:ext uri="{BB962C8B-B14F-4D97-AF65-F5344CB8AC3E}">
        <p14:creationId xmlns:p14="http://schemas.microsoft.com/office/powerpoint/2010/main" val="594412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8.xml"/><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45.PNG"/><Relationship Id="rId4" Type="http://schemas.openxmlformats.org/officeDocument/2006/relationships/image" Target="../media/image44.PNG"/></Relationships>
</file>

<file path=ppt/slides/_rels/slide11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image" Target="../media/image16.jpg"/></Relationships>
</file>

<file path=ppt/slides/_rels/slide1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38.jpg"/></Relationships>
</file>

<file path=ppt/slides/_rels/slide7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90.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svg"/></Relationships>
</file>

<file path=ppt/slides/_rels/slide9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1.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9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E953A49-857D-4A07-9583-8C4FE9D3BB5F}"/>
              </a:ext>
            </a:extLst>
          </p:cNvPr>
          <p:cNvSpPr txBox="1"/>
          <p:nvPr/>
        </p:nvSpPr>
        <p:spPr>
          <a:xfrm>
            <a:off x="664065" y="566382"/>
            <a:ext cx="8184660" cy="830997"/>
          </a:xfrm>
          <a:prstGeom prst="rect">
            <a:avLst/>
          </a:prstGeom>
          <a:noFill/>
        </p:spPr>
        <p:txBody>
          <a:bodyPr wrap="square" rtlCol="0">
            <a:spAutoFit/>
          </a:bodyPr>
          <a:lstStyle/>
          <a:p>
            <a:r>
              <a:rPr lang="en-US" sz="4800">
                <a:solidFill>
                  <a:schemeClr val="bg1"/>
                </a:solidFill>
                <a:latin typeface="Segoe UI Light" panose="020B0502040204020203" pitchFamily="34" charset="0"/>
                <a:cs typeface="Segoe UI Light" panose="020B0502040204020203" pitchFamily="34" charset="0"/>
              </a:rPr>
              <a:t>Melanie Richards</a:t>
            </a:r>
          </a:p>
        </p:txBody>
      </p:sp>
      <p:sp>
        <p:nvSpPr>
          <p:cNvPr id="9" name="TextBox 8">
            <a:extLst>
              <a:ext uri="{FF2B5EF4-FFF2-40B4-BE49-F238E27FC236}">
                <a16:creationId xmlns:a16="http://schemas.microsoft.com/office/drawing/2014/main" id="{52AEE60D-83AB-4649-96EC-E3A76319C0E7}"/>
              </a:ext>
            </a:extLst>
          </p:cNvPr>
          <p:cNvSpPr txBox="1"/>
          <p:nvPr/>
        </p:nvSpPr>
        <p:spPr>
          <a:xfrm>
            <a:off x="664065" y="1343396"/>
            <a:ext cx="8184659" cy="523220"/>
          </a:xfrm>
          <a:prstGeom prst="rect">
            <a:avLst/>
          </a:prstGeom>
          <a:noFill/>
        </p:spPr>
        <p:txBody>
          <a:bodyPr wrap="square" rtlCol="0">
            <a:spAutoFit/>
          </a:bodyPr>
          <a:lstStyle/>
          <a:p>
            <a:r>
              <a:rPr lang="en-US" sz="2800">
                <a:solidFill>
                  <a:schemeClr val="bg1"/>
                </a:solidFill>
                <a:latin typeface="Segoe UI Light" panose="020B0502040204020203" pitchFamily="34" charset="0"/>
                <a:cs typeface="Segoe UI Light" panose="020B0502040204020203" pitchFamily="34" charset="0"/>
              </a:rPr>
              <a:t>Web designer / front-end developer</a:t>
            </a:r>
          </a:p>
        </p:txBody>
      </p:sp>
      <p:sp>
        <p:nvSpPr>
          <p:cNvPr id="10" name="TextBox 9">
            <a:extLst>
              <a:ext uri="{FF2B5EF4-FFF2-40B4-BE49-F238E27FC236}">
                <a16:creationId xmlns:a16="http://schemas.microsoft.com/office/drawing/2014/main" id="{D9B3433F-18D2-40F5-988F-336F93635C9D}"/>
              </a:ext>
            </a:extLst>
          </p:cNvPr>
          <p:cNvSpPr txBox="1"/>
          <p:nvPr/>
        </p:nvSpPr>
        <p:spPr>
          <a:xfrm>
            <a:off x="664065" y="2697090"/>
            <a:ext cx="2057154" cy="1785104"/>
          </a:xfrm>
          <a:prstGeom prst="rect">
            <a:avLst/>
          </a:prstGeom>
          <a:noFill/>
        </p:spPr>
        <p:txBody>
          <a:bodyPr wrap="square" rtlCol="0">
            <a:spAutoFit/>
          </a:bodyPr>
          <a:lstStyle/>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GITHUB</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EMAIL</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MASTODON</a:t>
            </a:r>
          </a:p>
        </p:txBody>
      </p:sp>
      <p:sp>
        <p:nvSpPr>
          <p:cNvPr id="11" name="TextBox 10">
            <a:extLst>
              <a:ext uri="{FF2B5EF4-FFF2-40B4-BE49-F238E27FC236}">
                <a16:creationId xmlns:a16="http://schemas.microsoft.com/office/drawing/2014/main" id="{D63522B2-9A09-4109-AF3D-F734BB60326C}"/>
              </a:ext>
            </a:extLst>
          </p:cNvPr>
          <p:cNvSpPr txBox="1"/>
          <p:nvPr/>
        </p:nvSpPr>
        <p:spPr>
          <a:xfrm>
            <a:off x="2995980" y="2697090"/>
            <a:ext cx="8184659" cy="1785104"/>
          </a:xfrm>
          <a:prstGeom prst="rect">
            <a:avLst/>
          </a:prstGeom>
          <a:noFill/>
        </p:spPr>
        <p:txBody>
          <a:bodyPr wrap="square" rtlCol="0">
            <a:spAutoFit/>
          </a:bodyPr>
          <a:lstStyle/>
          <a:p>
            <a:pPr>
              <a:lnSpc>
                <a:spcPts val="4400"/>
              </a:lnSpc>
            </a:pPr>
            <a:r>
              <a:rPr lang="en-US" sz="3200" dirty="0" err="1">
                <a:solidFill>
                  <a:schemeClr val="bg1"/>
                </a:solidFill>
                <a:latin typeface="Segoe UI Light" panose="020B0502040204020203" pitchFamily="34" charset="0"/>
                <a:cs typeface="Segoe UI Light" panose="020B0502040204020203" pitchFamily="34" charset="0"/>
              </a:rPr>
              <a:t>melanierichards</a:t>
            </a:r>
            <a:endParaRPr lang="en-US" sz="3200" dirty="0">
              <a:solidFill>
                <a:schemeClr val="bg1"/>
              </a:solidFill>
              <a:latin typeface="Segoe UI Light" panose="020B0502040204020203" pitchFamily="34" charset="0"/>
              <a:cs typeface="Segoe UI Light" panose="020B0502040204020203" pitchFamily="34" charset="0"/>
            </a:endParaRPr>
          </a:p>
          <a:p>
            <a:pPr>
              <a:lnSpc>
                <a:spcPts val="4400"/>
              </a:lnSpc>
            </a:pPr>
            <a:r>
              <a:rPr lang="en-US" sz="3200" spc="120" dirty="0">
                <a:solidFill>
                  <a:schemeClr val="bg1"/>
                </a:solidFill>
                <a:latin typeface="Segoe UI Light" panose="020B0502040204020203" pitchFamily="34" charset="0"/>
                <a:cs typeface="Segoe UI Light" panose="020B0502040204020203" pitchFamily="34" charset="0"/>
              </a:rPr>
              <a:t>Melanie.Richards@microsoft.com</a:t>
            </a:r>
          </a:p>
          <a:p>
            <a:pPr>
              <a:lnSpc>
                <a:spcPts val="4400"/>
              </a:lnSpc>
            </a:pPr>
            <a:r>
              <a:rPr lang="en-US" sz="3200" spc="120" dirty="0" err="1">
                <a:solidFill>
                  <a:schemeClr val="bg1"/>
                </a:solidFill>
                <a:latin typeface="Segoe UI Light" panose="020B0502040204020203" pitchFamily="34" charset="0"/>
                <a:cs typeface="Segoe UI Light" panose="020B0502040204020203" pitchFamily="34" charset="0"/>
              </a:rPr>
              <a:t>toot.cafe</a:t>
            </a:r>
            <a:r>
              <a:rPr lang="en-US" sz="3200" spc="120" dirty="0">
                <a:solidFill>
                  <a:schemeClr val="bg1"/>
                </a:solidFill>
                <a:latin typeface="Segoe UI Light" panose="020B0502040204020203" pitchFamily="34" charset="0"/>
                <a:cs typeface="Segoe UI Light" panose="020B0502040204020203" pitchFamily="34" charset="0"/>
              </a:rPr>
              <a:t>/@</a:t>
            </a:r>
            <a:r>
              <a:rPr lang="en-US" sz="3200" spc="120" dirty="0" err="1">
                <a:solidFill>
                  <a:schemeClr val="bg1"/>
                </a:solidFill>
                <a:latin typeface="Segoe UI Light" panose="020B0502040204020203" pitchFamily="34" charset="0"/>
                <a:cs typeface="Segoe UI Light" panose="020B0502040204020203" pitchFamily="34" charset="0"/>
              </a:rPr>
              <a:t>somelaniesaid</a:t>
            </a:r>
            <a:endParaRPr lang="en-US" sz="3200" spc="120" dirty="0">
              <a:solidFill>
                <a:schemeClr val="bg1"/>
              </a:solidFill>
              <a:latin typeface="Segoe UI Light" panose="020B0502040204020203" pitchFamily="34" charset="0"/>
              <a:cs typeface="Segoe UI Light" panose="020B0502040204020203" pitchFamily="34" charset="0"/>
            </a:endParaRPr>
          </a:p>
        </p:txBody>
      </p:sp>
      <p:cxnSp>
        <p:nvCxnSpPr>
          <p:cNvPr id="13" name="Straight Connector 12">
            <a:extLst>
              <a:ext uri="{FF2B5EF4-FFF2-40B4-BE49-F238E27FC236}">
                <a16:creationId xmlns:a16="http://schemas.microsoft.com/office/drawing/2014/main" id="{C6D3D97E-82E9-4D82-9756-5B5528E2FE34}"/>
              </a:ext>
            </a:extLst>
          </p:cNvPr>
          <p:cNvCxnSpPr>
            <a:cxnSpLocks/>
          </p:cNvCxnSpPr>
          <p:nvPr/>
        </p:nvCxnSpPr>
        <p:spPr>
          <a:xfrm>
            <a:off x="757972" y="2154259"/>
            <a:ext cx="10738703"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5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1131C4-0FD8-4E60-8094-D79B5AC2BE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55179"/>
            <a:ext cx="7528845" cy="5019230"/>
          </a:xfrm>
          <a:prstGeom prst="rect">
            <a:avLst/>
          </a:prstGeom>
        </p:spPr>
      </p:pic>
      <p:sp>
        <p:nvSpPr>
          <p:cNvPr id="9" name="TextBox 8">
            <a:extLst>
              <a:ext uri="{FF2B5EF4-FFF2-40B4-BE49-F238E27FC236}">
                <a16:creationId xmlns:a16="http://schemas.microsoft.com/office/drawing/2014/main" id="{7C49CF59-3952-4352-AAD7-3342887437C0}"/>
              </a:ext>
            </a:extLst>
          </p:cNvPr>
          <p:cNvSpPr txBox="1"/>
          <p:nvPr/>
        </p:nvSpPr>
        <p:spPr>
          <a:xfrm>
            <a:off x="685800" y="692209"/>
            <a:ext cx="2305599" cy="1200329"/>
          </a:xfrm>
          <a:prstGeom prst="rect">
            <a:avLst/>
          </a:prstGeom>
          <a:solidFill>
            <a:schemeClr val="bg1"/>
          </a:solidFill>
        </p:spPr>
        <p:txBody>
          <a:bodyPr wrap="square" rtlCol="0">
            <a:spAutoFit/>
          </a:bodyPr>
          <a:lstStyle/>
          <a:p>
            <a:r>
              <a:rPr lang="en-US" sz="3600">
                <a:latin typeface="Segoe UI Light" panose="020B0502040204020203" pitchFamily="34" charset="0"/>
                <a:cs typeface="Segoe UI Light" panose="020B0502040204020203" pitchFamily="34" charset="0"/>
              </a:rPr>
              <a:t>POSITION: ABSOLUTE</a:t>
            </a:r>
          </a:p>
        </p:txBody>
      </p:sp>
      <p:sp>
        <p:nvSpPr>
          <p:cNvPr id="15" name="TextBox 14">
            <a:extLst>
              <a:ext uri="{FF2B5EF4-FFF2-40B4-BE49-F238E27FC236}">
                <a16:creationId xmlns:a16="http://schemas.microsoft.com/office/drawing/2014/main" id="{EE42622B-EA13-4E6A-8322-5003B4F990EB}"/>
              </a:ext>
            </a:extLst>
          </p:cNvPr>
          <p:cNvSpPr txBox="1"/>
          <p:nvPr/>
        </p:nvSpPr>
        <p:spPr>
          <a:xfrm>
            <a:off x="344485" y="5807186"/>
            <a:ext cx="3008837" cy="400110"/>
          </a:xfrm>
          <a:prstGeom prst="rect">
            <a:avLst/>
          </a:prstGeom>
          <a:noFill/>
        </p:spPr>
        <p:txBody>
          <a:bodyPr wrap="none" rtlCol="0">
            <a:spAutoFit/>
          </a:bodyPr>
          <a:lstStyle/>
          <a:p>
            <a:pPr>
              <a:lnSpc>
                <a:spcPts val="2400"/>
              </a:lnSpc>
            </a:pPr>
            <a:r>
              <a:rPr lang="en-US" sz="1600">
                <a:solidFill>
                  <a:schemeClr val="bg1">
                    <a:lumMod val="75000"/>
                  </a:schemeClr>
                </a:solidFill>
                <a:latin typeface="Segoe UI Semilight" panose="020B0402040204020203" pitchFamily="34" charset="0"/>
                <a:cs typeface="Segoe UI Semilight" panose="020B0402040204020203" pitchFamily="34" charset="0"/>
              </a:rPr>
              <a:t>Photo by </a:t>
            </a:r>
            <a:r>
              <a:rPr lang="en-US" sz="1600" err="1">
                <a:solidFill>
                  <a:schemeClr val="bg1">
                    <a:lumMod val="75000"/>
                  </a:schemeClr>
                </a:solidFill>
                <a:latin typeface="Segoe UI Semilight" panose="020B0402040204020203" pitchFamily="34" charset="0"/>
                <a:cs typeface="Segoe UI Semilight" panose="020B0402040204020203" pitchFamily="34" charset="0"/>
              </a:rPr>
              <a:t>Teerasuwat</a:t>
            </a:r>
            <a:r>
              <a:rPr lang="en-US" sz="1600">
                <a:solidFill>
                  <a:schemeClr val="bg1">
                    <a:lumMod val="75000"/>
                  </a:schemeClr>
                </a:solidFill>
                <a:latin typeface="Segoe UI Semilight" panose="020B0402040204020203" pitchFamily="34" charset="0"/>
                <a:cs typeface="Segoe UI Semilight" panose="020B0402040204020203" pitchFamily="34" charset="0"/>
              </a:rPr>
              <a:t> </a:t>
            </a:r>
            <a:r>
              <a:rPr lang="en-US" sz="1600" err="1">
                <a:solidFill>
                  <a:schemeClr val="bg1">
                    <a:lumMod val="75000"/>
                  </a:schemeClr>
                </a:solidFill>
                <a:latin typeface="Segoe UI Semilight" panose="020B0402040204020203" pitchFamily="34" charset="0"/>
                <a:cs typeface="Segoe UI Semilight" panose="020B0402040204020203" pitchFamily="34" charset="0"/>
              </a:rPr>
              <a:t>Jiratarawat</a:t>
            </a:r>
            <a:endParaRPr lang="en-US" sz="1600">
              <a:solidFill>
                <a:schemeClr val="bg1">
                  <a:lumMod val="7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115896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F5AFC3-AC1A-46C1-890B-82A734B5EA3E}"/>
              </a:ext>
            </a:extLst>
          </p:cNvPr>
          <p:cNvSpPr txBox="1"/>
          <p:nvPr/>
        </p:nvSpPr>
        <p:spPr>
          <a:xfrm>
            <a:off x="664064" y="2623792"/>
            <a:ext cx="9661199" cy="1825286"/>
          </a:xfrm>
          <a:prstGeom prst="rect">
            <a:avLst/>
          </a:prstGeom>
          <a:noFill/>
        </p:spPr>
        <p:txBody>
          <a:bodyPr wrap="square" rtlCol="0">
            <a:spAutoFit/>
          </a:bodyPr>
          <a:lstStyle/>
          <a:p>
            <a:pPr>
              <a:lnSpc>
                <a:spcPts val="3400"/>
              </a:lnSpc>
            </a:pPr>
            <a:r>
              <a:rPr lang="en-US" sz="2400">
                <a:solidFill>
                  <a:schemeClr val="bg1"/>
                </a:solidFill>
                <a:latin typeface="Consolas" panose="020B0609020204030204" pitchFamily="49" charset="0"/>
                <a:cs typeface="Segoe UI Semilight" panose="020B0402040204020203" pitchFamily="34" charset="0"/>
              </a:rPr>
              <a:t>@supports (display: grid) and (not(display: -</a:t>
            </a:r>
            <a:r>
              <a:rPr lang="en-US" sz="2400" err="1">
                <a:solidFill>
                  <a:schemeClr val="bg1"/>
                </a:solidFill>
                <a:latin typeface="Consolas" panose="020B0609020204030204" pitchFamily="49" charset="0"/>
                <a:cs typeface="Segoe UI Semilight" panose="020B0402040204020203" pitchFamily="34" charset="0"/>
              </a:rPr>
              <a:t>ms</a:t>
            </a:r>
            <a:r>
              <a:rPr lang="en-US" sz="2400">
                <a:solidFill>
                  <a:schemeClr val="bg1"/>
                </a:solidFill>
                <a:latin typeface="Consolas" panose="020B0609020204030204" pitchFamily="49" charset="0"/>
                <a:cs typeface="Segoe UI Semilight" panose="020B0402040204020203" pitchFamily="34" charset="0"/>
              </a:rPr>
              <a:t>-grid)) {</a:t>
            </a:r>
          </a:p>
          <a:p>
            <a:pPr>
              <a:lnSpc>
                <a:spcPts val="34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chemeClr val="bg1">
                    <a:alpha val="67000"/>
                  </a:schemeClr>
                </a:solidFill>
                <a:latin typeface="Consolas" panose="020B0609020204030204" pitchFamily="49" charset="0"/>
                <a:cs typeface="Segoe UI Semilight" panose="020B0402040204020203" pitchFamily="34" charset="0"/>
              </a:rPr>
              <a:t>/* These styles won’t render in </a:t>
            </a:r>
          </a:p>
          <a:p>
            <a:pPr>
              <a:lnSpc>
                <a:spcPts val="3400"/>
              </a:lnSpc>
            </a:pPr>
            <a:r>
              <a:rPr lang="en-US" sz="2400">
                <a:solidFill>
                  <a:schemeClr val="bg1">
                    <a:alpha val="67000"/>
                  </a:schemeClr>
                </a:solidFill>
                <a:latin typeface="Consolas" panose="020B0609020204030204" pitchFamily="49" charset="0"/>
                <a:cs typeface="Segoe UI Semilight" panose="020B0402040204020203" pitchFamily="34" charset="0"/>
              </a:rPr>
              <a:t>     Microsoft Edge, which supports both </a:t>
            </a:r>
            <a:r>
              <a:rPr lang="en-US" sz="2400">
                <a:solidFill>
                  <a:schemeClr val="bg1">
                    <a:alpha val="67000"/>
                  </a:schemeClr>
                </a:solidFill>
                <a:latin typeface="Consolas" panose="020B0609020204030204" pitchFamily="49" charset="0"/>
                <a:cs typeface="Segoe UI Semilight" panose="020B0402040204020203" pitchFamily="34" charset="0"/>
                <a:sym typeface="Wingdings"/>
              </a:rPr>
              <a:t> */</a:t>
            </a:r>
            <a:endParaRPr lang="en-US" sz="2400">
              <a:solidFill>
                <a:schemeClr val="bg1">
                  <a:alpha val="67000"/>
                </a:schemeClr>
              </a:solidFill>
              <a:latin typeface="Consolas" panose="020B0609020204030204" pitchFamily="49" charset="0"/>
              <a:cs typeface="Segoe UI Semilight" panose="020B0402040204020203" pitchFamily="34" charset="0"/>
            </a:endParaRPr>
          </a:p>
          <a:p>
            <a:pPr>
              <a:lnSpc>
                <a:spcPts val="3400"/>
              </a:lnSpc>
            </a:pPr>
            <a:r>
              <a:rPr lang="en-US" sz="2400">
                <a:solidFill>
                  <a:schemeClr val="bg1"/>
                </a:solidFill>
                <a:latin typeface="Consolas" panose="020B0609020204030204" pitchFamily="49" charset="0"/>
                <a:cs typeface="Segoe UI Semilight" panose="020B0402040204020203" pitchFamily="34" charset="0"/>
              </a:rPr>
              <a:t>}</a:t>
            </a:r>
          </a:p>
        </p:txBody>
      </p:sp>
      <p:sp>
        <p:nvSpPr>
          <p:cNvPr id="5" name="TextBox 4">
            <a:extLst>
              <a:ext uri="{FF2B5EF4-FFF2-40B4-BE49-F238E27FC236}">
                <a16:creationId xmlns:a16="http://schemas.microsoft.com/office/drawing/2014/main" id="{7C49CF59-3952-4352-AAD7-3342887437C0}"/>
              </a:ext>
            </a:extLst>
          </p:cNvPr>
          <p:cNvSpPr txBox="1"/>
          <p:nvPr/>
        </p:nvSpPr>
        <p:spPr>
          <a:xfrm>
            <a:off x="685799" y="685800"/>
            <a:ext cx="2316019" cy="646331"/>
          </a:xfrm>
          <a:prstGeom prst="rect">
            <a:avLst/>
          </a:prstGeom>
          <a:solidFill>
            <a:schemeClr val="bg1"/>
          </a:solidFill>
        </p:spPr>
        <p:txBody>
          <a:bodyPr wrap="square" rtlCol="0">
            <a:spAutoFit/>
          </a:bodyPr>
          <a:lstStyle/>
          <a:p>
            <a:r>
              <a:rPr lang="en-US" sz="3600">
                <a:solidFill>
                  <a:srgbClr val="FF0000"/>
                </a:solidFill>
                <a:latin typeface="Segoe UI Light" panose="020B0502040204020203" pitchFamily="34" charset="0"/>
                <a:cs typeface="Segoe UI Light" panose="020B0502040204020203" pitchFamily="34" charset="0"/>
              </a:rPr>
              <a:t>WARNING!</a:t>
            </a:r>
          </a:p>
        </p:txBody>
      </p:sp>
      <p:sp>
        <p:nvSpPr>
          <p:cNvPr id="7" name="TextBox 6">
            <a:extLst>
              <a:ext uri="{FF2B5EF4-FFF2-40B4-BE49-F238E27FC236}">
                <a16:creationId xmlns:a16="http://schemas.microsoft.com/office/drawing/2014/main" id="{7C49CF59-3952-4352-AAD7-3342887437C0}"/>
              </a:ext>
            </a:extLst>
          </p:cNvPr>
          <p:cNvSpPr txBox="1"/>
          <p:nvPr/>
        </p:nvSpPr>
        <p:spPr>
          <a:xfrm>
            <a:off x="664065" y="1528984"/>
            <a:ext cx="8184660" cy="646331"/>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THIS WILL ONLY LEAD TO SADNESS:</a:t>
            </a:r>
          </a:p>
        </p:txBody>
      </p:sp>
    </p:spTree>
    <p:extLst>
      <p:ext uri="{BB962C8B-B14F-4D97-AF65-F5344CB8AC3E}">
        <p14:creationId xmlns:p14="http://schemas.microsoft.com/office/powerpoint/2010/main" val="369832703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F5AFC3-AC1A-46C1-890B-82A734B5EA3E}"/>
              </a:ext>
            </a:extLst>
          </p:cNvPr>
          <p:cNvSpPr txBox="1"/>
          <p:nvPr/>
        </p:nvSpPr>
        <p:spPr>
          <a:xfrm>
            <a:off x="664065" y="2623792"/>
            <a:ext cx="9599844" cy="1389269"/>
          </a:xfrm>
          <a:prstGeom prst="rect">
            <a:avLst/>
          </a:prstGeom>
          <a:noFill/>
        </p:spPr>
        <p:txBody>
          <a:bodyPr wrap="square" rtlCol="0">
            <a:spAutoFit/>
          </a:bodyPr>
          <a:lstStyle/>
          <a:p>
            <a:pPr>
              <a:lnSpc>
                <a:spcPts val="3400"/>
              </a:lnSpc>
            </a:pPr>
            <a:r>
              <a:rPr lang="en-US" sz="2400">
                <a:solidFill>
                  <a:schemeClr val="bg1"/>
                </a:solidFill>
                <a:latin typeface="Consolas" panose="020B0609020204030204" pitchFamily="49" charset="0"/>
                <a:cs typeface="Segoe UI Semilight" panose="020B0402040204020203" pitchFamily="34" charset="0"/>
              </a:rPr>
              <a:t>@supports (display: grid) {</a:t>
            </a:r>
          </a:p>
          <a:p>
            <a:pPr>
              <a:lnSpc>
                <a:spcPts val="34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chemeClr val="bg1">
                    <a:alpha val="67000"/>
                  </a:schemeClr>
                </a:solidFill>
                <a:latin typeface="Consolas" panose="020B0609020204030204" pitchFamily="49" charset="0"/>
                <a:cs typeface="Segoe UI Semilight" panose="020B0402040204020203" pitchFamily="34" charset="0"/>
              </a:rPr>
              <a:t>/* Styles render only where new grid is supported! </a:t>
            </a:r>
            <a:r>
              <a:rPr lang="en-US" sz="2400">
                <a:solidFill>
                  <a:schemeClr val="bg1">
                    <a:alpha val="67000"/>
                  </a:schemeClr>
                </a:solidFill>
                <a:latin typeface="Consolas" panose="020B0609020204030204" pitchFamily="49" charset="0"/>
                <a:cs typeface="Segoe UI Semilight" panose="020B0402040204020203" pitchFamily="34" charset="0"/>
                <a:sym typeface="Wingdings"/>
              </a:rPr>
              <a:t>*/</a:t>
            </a:r>
            <a:endParaRPr lang="en-US" sz="2400">
              <a:solidFill>
                <a:schemeClr val="bg1">
                  <a:alpha val="67000"/>
                </a:schemeClr>
              </a:solidFill>
              <a:latin typeface="Consolas" panose="020B0609020204030204" pitchFamily="49" charset="0"/>
              <a:cs typeface="Segoe UI Semilight" panose="020B0402040204020203" pitchFamily="34" charset="0"/>
            </a:endParaRPr>
          </a:p>
          <a:p>
            <a:pPr>
              <a:lnSpc>
                <a:spcPts val="3400"/>
              </a:lnSpc>
            </a:pPr>
            <a:r>
              <a:rPr lang="en-US" sz="2400">
                <a:solidFill>
                  <a:schemeClr val="bg1"/>
                </a:solidFill>
                <a:latin typeface="Consolas" panose="020B0609020204030204" pitchFamily="49" charset="0"/>
                <a:cs typeface="Segoe UI Semilight" panose="020B0402040204020203" pitchFamily="34" charset="0"/>
              </a:rPr>
              <a:t>}</a:t>
            </a:r>
          </a:p>
        </p:txBody>
      </p:sp>
      <p:sp>
        <p:nvSpPr>
          <p:cNvPr id="7" name="TextBox 6">
            <a:extLst>
              <a:ext uri="{FF2B5EF4-FFF2-40B4-BE49-F238E27FC236}">
                <a16:creationId xmlns:a16="http://schemas.microsoft.com/office/drawing/2014/main" id="{7C49CF59-3952-4352-AAD7-3342887437C0}"/>
              </a:ext>
            </a:extLst>
          </p:cNvPr>
          <p:cNvSpPr txBox="1"/>
          <p:nvPr/>
        </p:nvSpPr>
        <p:spPr>
          <a:xfrm>
            <a:off x="664065" y="1528984"/>
            <a:ext cx="8184660" cy="646331"/>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THIS IS ALL YOU NEED:</a:t>
            </a:r>
          </a:p>
        </p:txBody>
      </p:sp>
    </p:spTree>
    <p:extLst>
      <p:ext uri="{BB962C8B-B14F-4D97-AF65-F5344CB8AC3E}">
        <p14:creationId xmlns:p14="http://schemas.microsoft.com/office/powerpoint/2010/main" val="315299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ECDC"/>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PROGRESSIVE ENHANCEMENT STRATEGIES</a:t>
            </a:r>
          </a:p>
        </p:txBody>
      </p:sp>
    </p:spTree>
    <p:extLst>
      <p:ext uri="{BB962C8B-B14F-4D97-AF65-F5344CB8AC3E}">
        <p14:creationId xmlns:p14="http://schemas.microsoft.com/office/powerpoint/2010/main" val="360368193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4EA157-127C-42AD-BAB5-BEA6B18B4341}"/>
              </a:ext>
            </a:extLst>
          </p:cNvPr>
          <p:cNvSpPr txBox="1"/>
          <p:nvPr/>
        </p:nvSpPr>
        <p:spPr>
          <a:xfrm>
            <a:off x="664065" y="709257"/>
            <a:ext cx="8184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ECDC"/>
                </a:solidFill>
                <a:effectLst/>
                <a:uLnTx/>
                <a:uFillTx/>
                <a:latin typeface="Segoe UI Light" panose="020B0502040204020203" pitchFamily="34" charset="0"/>
                <a:ea typeface="+mn-ea"/>
                <a:cs typeface="Segoe UI Light" panose="020B0502040204020203" pitchFamily="34" charset="0"/>
              </a:rPr>
              <a:t>Where can you relax fit-and-finish?</a:t>
            </a:r>
          </a:p>
        </p:txBody>
      </p:sp>
    </p:spTree>
    <p:extLst>
      <p:ext uri="{BB962C8B-B14F-4D97-AF65-F5344CB8AC3E}">
        <p14:creationId xmlns:p14="http://schemas.microsoft.com/office/powerpoint/2010/main" val="104802077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A020B0-B36B-423D-83FB-44BAD86DF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80" cy="5875424"/>
          </a:xfrm>
          <a:prstGeom prst="rect">
            <a:avLst/>
          </a:prstGeom>
        </p:spPr>
      </p:pic>
    </p:spTree>
    <p:extLst>
      <p:ext uri="{BB962C8B-B14F-4D97-AF65-F5344CB8AC3E}">
        <p14:creationId xmlns:p14="http://schemas.microsoft.com/office/powerpoint/2010/main" val="25003998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C5FB3C-E080-4DB4-B7C0-E3D22C9AD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79" cy="5875424"/>
          </a:xfrm>
          <a:prstGeom prst="rect">
            <a:avLst/>
          </a:prstGeom>
        </p:spPr>
      </p:pic>
    </p:spTree>
    <p:extLst>
      <p:ext uri="{BB962C8B-B14F-4D97-AF65-F5344CB8AC3E}">
        <p14:creationId xmlns:p14="http://schemas.microsoft.com/office/powerpoint/2010/main" val="123179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20C54D-0D32-4106-BB06-200343626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79" cy="5875424"/>
          </a:xfrm>
          <a:prstGeom prst="rect">
            <a:avLst/>
          </a:prstGeom>
        </p:spPr>
      </p:pic>
    </p:spTree>
    <p:extLst>
      <p:ext uri="{BB962C8B-B14F-4D97-AF65-F5344CB8AC3E}">
        <p14:creationId xmlns:p14="http://schemas.microsoft.com/office/powerpoint/2010/main" val="261492364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20C54D-0D32-4106-BB06-200343626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79" cy="5875423"/>
          </a:xfrm>
          <a:prstGeom prst="rect">
            <a:avLst/>
          </a:prstGeom>
        </p:spPr>
      </p:pic>
    </p:spTree>
    <p:extLst>
      <p:ext uri="{BB962C8B-B14F-4D97-AF65-F5344CB8AC3E}">
        <p14:creationId xmlns:p14="http://schemas.microsoft.com/office/powerpoint/2010/main" val="28360296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4EA157-127C-42AD-BAB5-BEA6B18B4341}"/>
              </a:ext>
            </a:extLst>
          </p:cNvPr>
          <p:cNvSpPr txBox="1"/>
          <p:nvPr/>
        </p:nvSpPr>
        <p:spPr>
          <a:xfrm>
            <a:off x="664065" y="709257"/>
            <a:ext cx="818466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ECDC"/>
                </a:solidFill>
                <a:effectLst/>
                <a:uLnTx/>
                <a:uFillTx/>
                <a:latin typeface="Segoe UI Light" panose="020B0502040204020203" pitchFamily="34" charset="0"/>
                <a:ea typeface="+mn-ea"/>
                <a:cs typeface="Segoe UI Light" panose="020B0502040204020203" pitchFamily="34" charset="0"/>
              </a:rPr>
              <a:t>Can you rearrange to preserve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ECDC"/>
                </a:solidFill>
                <a:effectLst/>
                <a:uLnTx/>
                <a:uFillTx/>
                <a:latin typeface="Segoe UI Light" panose="020B0502040204020203" pitchFamily="34" charset="0"/>
                <a:ea typeface="+mn-ea"/>
                <a:cs typeface="Segoe UI Light" panose="020B0502040204020203" pitchFamily="34" charset="0"/>
              </a:rPr>
              <a:t>the visual hierarchy?</a:t>
            </a:r>
          </a:p>
        </p:txBody>
      </p:sp>
    </p:spTree>
    <p:extLst>
      <p:ext uri="{BB962C8B-B14F-4D97-AF65-F5344CB8AC3E}">
        <p14:creationId xmlns:p14="http://schemas.microsoft.com/office/powerpoint/2010/main" val="39202967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F8680-8FC7-4DD9-9B72-C2293651D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78" cy="5875423"/>
          </a:xfrm>
          <a:prstGeom prst="rect">
            <a:avLst/>
          </a:prstGeom>
        </p:spPr>
      </p:pic>
    </p:spTree>
    <p:extLst>
      <p:ext uri="{BB962C8B-B14F-4D97-AF65-F5344CB8AC3E}">
        <p14:creationId xmlns:p14="http://schemas.microsoft.com/office/powerpoint/2010/main" val="70903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EF0D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49CF59-3952-4352-AAD7-3342887437C0}"/>
              </a:ext>
            </a:extLst>
          </p:cNvPr>
          <p:cNvSpPr txBox="1"/>
          <p:nvPr/>
        </p:nvSpPr>
        <p:spPr>
          <a:xfrm>
            <a:off x="664065" y="709257"/>
            <a:ext cx="8184660" cy="1200329"/>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WHERE THERE’S A WILL, THERE’S A WAY TO WRITE SOME HACKY CODE.</a:t>
            </a:r>
          </a:p>
        </p:txBody>
      </p:sp>
    </p:spTree>
    <p:extLst>
      <p:ext uri="{BB962C8B-B14F-4D97-AF65-F5344CB8AC3E}">
        <p14:creationId xmlns:p14="http://schemas.microsoft.com/office/powerpoint/2010/main" val="27700971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512C7F-6E32-4A4C-B4AC-746DEC455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78" cy="5875422"/>
          </a:xfrm>
          <a:prstGeom prst="rect">
            <a:avLst/>
          </a:prstGeom>
        </p:spPr>
      </p:pic>
    </p:spTree>
    <p:extLst>
      <p:ext uri="{BB962C8B-B14F-4D97-AF65-F5344CB8AC3E}">
        <p14:creationId xmlns:p14="http://schemas.microsoft.com/office/powerpoint/2010/main" val="384061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4EA157-127C-42AD-BAB5-BEA6B18B4341}"/>
              </a:ext>
            </a:extLst>
          </p:cNvPr>
          <p:cNvSpPr txBox="1"/>
          <p:nvPr/>
        </p:nvSpPr>
        <p:spPr>
          <a:xfrm>
            <a:off x="664065" y="709257"/>
            <a:ext cx="818466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ECDC"/>
                </a:solidFill>
                <a:effectLst/>
                <a:uLnTx/>
                <a:uFillTx/>
                <a:latin typeface="Segoe UI Light" panose="020B0502040204020203" pitchFamily="34" charset="0"/>
                <a:ea typeface="+mn-ea"/>
                <a:cs typeface="Segoe UI Light" panose="020B0502040204020203" pitchFamily="34" charset="0"/>
              </a:rPr>
              <a:t>What makes the design unique?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ECDC"/>
                </a:solidFill>
                <a:effectLst/>
                <a:uLnTx/>
                <a:uFillTx/>
                <a:latin typeface="Segoe UI Light" panose="020B0502040204020203" pitchFamily="34" charset="0"/>
                <a:ea typeface="+mn-ea"/>
                <a:cs typeface="Segoe UI Light" panose="020B0502040204020203" pitchFamily="34" charset="0"/>
              </a:rPr>
              <a:t>How can you offer a simpler interpretation of that quality?</a:t>
            </a:r>
          </a:p>
        </p:txBody>
      </p:sp>
    </p:spTree>
    <p:extLst>
      <p:ext uri="{BB962C8B-B14F-4D97-AF65-F5344CB8AC3E}">
        <p14:creationId xmlns:p14="http://schemas.microsoft.com/office/powerpoint/2010/main" val="9012714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F0AB9B-3751-4C4E-897E-740981276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280" cy="5732330"/>
          </a:xfrm>
          <a:prstGeom prst="rect">
            <a:avLst/>
          </a:prstGeom>
        </p:spPr>
      </p:pic>
    </p:spTree>
    <p:extLst>
      <p:ext uri="{BB962C8B-B14F-4D97-AF65-F5344CB8AC3E}">
        <p14:creationId xmlns:p14="http://schemas.microsoft.com/office/powerpoint/2010/main" val="116272271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F9A1A-3B3D-48EA-BC08-972763D67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4829408" cy="5733288"/>
          </a:xfrm>
          <a:prstGeom prst="rect">
            <a:avLst/>
          </a:prstGeom>
        </p:spPr>
      </p:pic>
    </p:spTree>
    <p:extLst>
      <p:ext uri="{BB962C8B-B14F-4D97-AF65-F5344CB8AC3E}">
        <p14:creationId xmlns:p14="http://schemas.microsoft.com/office/powerpoint/2010/main" val="249332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F982CA-2F35-4648-9D81-F71D3EEF5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6242"/>
            <a:ext cx="4104810" cy="5733288"/>
          </a:xfrm>
          <a:prstGeom prst="rect">
            <a:avLst/>
          </a:prstGeom>
        </p:spPr>
      </p:pic>
    </p:spTree>
    <p:extLst>
      <p:ext uri="{BB962C8B-B14F-4D97-AF65-F5344CB8AC3E}">
        <p14:creationId xmlns:p14="http://schemas.microsoft.com/office/powerpoint/2010/main" val="399622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43FEAD-1377-41C1-A7C1-2BF5C019A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279" cy="5732330"/>
          </a:xfrm>
          <a:prstGeom prst="rect">
            <a:avLst/>
          </a:prstGeom>
        </p:spPr>
      </p:pic>
    </p:spTree>
    <p:extLst>
      <p:ext uri="{BB962C8B-B14F-4D97-AF65-F5344CB8AC3E}">
        <p14:creationId xmlns:p14="http://schemas.microsoft.com/office/powerpoint/2010/main" val="321456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DA7FC-9BD1-44AE-87B6-9BE06ED0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6242"/>
            <a:ext cx="2786340" cy="5733288"/>
          </a:xfrm>
          <a:prstGeom prst="rect">
            <a:avLst/>
          </a:prstGeom>
        </p:spPr>
      </p:pic>
    </p:spTree>
    <p:extLst>
      <p:ext uri="{BB962C8B-B14F-4D97-AF65-F5344CB8AC3E}">
        <p14:creationId xmlns:p14="http://schemas.microsoft.com/office/powerpoint/2010/main" val="323846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089B39-5792-4138-B1E7-1CD06C10CC74}"/>
              </a:ext>
            </a:extLst>
          </p:cNvPr>
          <p:cNvSpPr/>
          <p:nvPr/>
        </p:nvSpPr>
        <p:spPr>
          <a:xfrm>
            <a:off x="0" y="0"/>
            <a:ext cx="12192000" cy="6858000"/>
          </a:xfrm>
          <a:prstGeom prst="rect">
            <a:avLst/>
          </a:prstGeom>
          <a:solidFill>
            <a:schemeClr val="bg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598A5B2-50DF-4660-8EBB-B24B5C599A93}"/>
              </a:ext>
            </a:extLst>
          </p:cNvPr>
          <p:cNvSpPr/>
          <p:nvPr/>
        </p:nvSpPr>
        <p:spPr>
          <a:xfrm>
            <a:off x="664065" y="5674985"/>
            <a:ext cx="3091187" cy="691948"/>
          </a:xfrm>
          <a:prstGeom prst="rect">
            <a:avLst/>
          </a:prstGeom>
          <a:solidFill>
            <a:schemeClr val="bg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AAC62C-7DF8-4413-85FB-B004E9C5653A}"/>
              </a:ext>
            </a:extLst>
          </p:cNvPr>
          <p:cNvSpPr txBox="1"/>
          <p:nvPr/>
        </p:nvSpPr>
        <p:spPr>
          <a:xfrm>
            <a:off x="781335" y="5807186"/>
            <a:ext cx="2892458" cy="400110"/>
          </a:xfrm>
          <a:prstGeom prst="rect">
            <a:avLst/>
          </a:prstGeom>
          <a:noFill/>
        </p:spPr>
        <p:txBody>
          <a:bodyPr wrap="none" rtlCol="0">
            <a:spAutoFit/>
          </a:bodyPr>
          <a:lstStyle/>
          <a:p>
            <a:pPr>
              <a:lnSpc>
                <a:spcPts val="2400"/>
              </a:lnSpc>
            </a:pPr>
            <a:r>
              <a:rPr lang="en-US" sz="1600" dirty="0">
                <a:solidFill>
                  <a:sysClr val="windowText" lastClr="000000"/>
                </a:solidFill>
                <a:latin typeface="Segoe UI Semilight" panose="020B0402040204020203" pitchFamily="34" charset="0"/>
                <a:cs typeface="Segoe UI Semilight" panose="020B0402040204020203" pitchFamily="34" charset="0"/>
              </a:rPr>
              <a:t>Photo by </a:t>
            </a:r>
            <a:r>
              <a:rPr lang="en-US" sz="1600" dirty="0" err="1">
                <a:solidFill>
                  <a:sysClr val="windowText" lastClr="000000"/>
                </a:solidFill>
                <a:latin typeface="Segoe UI Semilight" panose="020B0402040204020203" pitchFamily="34" charset="0"/>
                <a:cs typeface="Segoe UI Semilight" panose="020B0402040204020203" pitchFamily="34" charset="0"/>
              </a:rPr>
              <a:t>moerschy</a:t>
            </a:r>
            <a:r>
              <a:rPr lang="en-US" sz="1600" dirty="0">
                <a:solidFill>
                  <a:sysClr val="windowText" lastClr="000000"/>
                </a:solidFill>
                <a:latin typeface="Segoe UI Semilight" panose="020B0402040204020203" pitchFamily="34" charset="0"/>
                <a:cs typeface="Segoe UI Semilight" panose="020B0402040204020203" pitchFamily="34" charset="0"/>
              </a:rPr>
              <a:t> on </a:t>
            </a:r>
            <a:r>
              <a:rPr lang="en-US" sz="1600" dirty="0" err="1">
                <a:solidFill>
                  <a:sysClr val="windowText" lastClr="000000"/>
                </a:solidFill>
                <a:latin typeface="Segoe UI Semilight" panose="020B0402040204020203" pitchFamily="34" charset="0"/>
                <a:cs typeface="Segoe UI Semilight" panose="020B0402040204020203" pitchFamily="34" charset="0"/>
              </a:rPr>
              <a:t>Pixabay</a:t>
            </a:r>
            <a:endParaRPr lang="en-US" sz="160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0725156C-A29F-4898-A6CA-9F1C551EC8D7}"/>
              </a:ext>
            </a:extLst>
          </p:cNvPr>
          <p:cNvSpPr txBox="1"/>
          <p:nvPr/>
        </p:nvSpPr>
        <p:spPr>
          <a:xfrm>
            <a:off x="664065" y="709257"/>
            <a:ext cx="8184660" cy="1200329"/>
          </a:xfrm>
          <a:prstGeom prst="rect">
            <a:avLst/>
          </a:prstGeom>
          <a:noFill/>
        </p:spPr>
        <p:txBody>
          <a:bodyPr wrap="square" rtlCol="0">
            <a:spAutoFit/>
          </a:bodyPr>
          <a:lstStyle/>
          <a:p>
            <a:r>
              <a:rPr lang="en-US" sz="3600" dirty="0">
                <a:solidFill>
                  <a:sysClr val="windowText" lastClr="000000"/>
                </a:solidFill>
                <a:latin typeface="Segoe UI Light" panose="020B0502040204020203" pitchFamily="34" charset="0"/>
                <a:cs typeface="Segoe UI Light" panose="020B0502040204020203" pitchFamily="34" charset="0"/>
              </a:rPr>
              <a:t>CONVINCING</a:t>
            </a:r>
          </a:p>
          <a:p>
            <a:r>
              <a:rPr lang="en-US" sz="3600" dirty="0">
                <a:solidFill>
                  <a:sysClr val="windowText" lastClr="000000"/>
                </a:solidFill>
                <a:latin typeface="Segoe UI Light" panose="020B0502040204020203" pitchFamily="34" charset="0"/>
                <a:cs typeface="Segoe UI Light" panose="020B0502040204020203" pitchFamily="34" charset="0"/>
              </a:rPr>
              <a:t>STAKEHOLDERS</a:t>
            </a:r>
          </a:p>
        </p:txBody>
      </p:sp>
    </p:spTree>
    <p:extLst>
      <p:ext uri="{BB962C8B-B14F-4D97-AF65-F5344CB8AC3E}">
        <p14:creationId xmlns:p14="http://schemas.microsoft.com/office/powerpoint/2010/main" val="343816223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83F039C-7673-4E15-94DE-83543C61C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700" y="1144906"/>
            <a:ext cx="3657600" cy="3176425"/>
          </a:xfrm>
          <a:prstGeom prst="rect">
            <a:avLst/>
          </a:prstGeom>
        </p:spPr>
      </p:pic>
      <p:pic>
        <p:nvPicPr>
          <p:cNvPr id="3" name="Picture 2">
            <a:extLst>
              <a:ext uri="{FF2B5EF4-FFF2-40B4-BE49-F238E27FC236}">
                <a16:creationId xmlns:a16="http://schemas.microsoft.com/office/drawing/2014/main" id="{68ADDA2B-84FE-48D1-AF6D-FA97B24327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209" y="1144906"/>
            <a:ext cx="3657600" cy="3176426"/>
          </a:xfrm>
          <a:prstGeom prst="rect">
            <a:avLst/>
          </a:prstGeom>
        </p:spPr>
      </p:pic>
      <p:pic>
        <p:nvPicPr>
          <p:cNvPr id="4" name="Picture 3">
            <a:extLst>
              <a:ext uri="{FF2B5EF4-FFF2-40B4-BE49-F238E27FC236}">
                <a16:creationId xmlns:a16="http://schemas.microsoft.com/office/drawing/2014/main" id="{A6BA28AA-7530-400B-B1A4-6865E5F621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3676" y="2530813"/>
            <a:ext cx="3657600" cy="3182281"/>
          </a:xfrm>
          <a:prstGeom prst="rect">
            <a:avLst/>
          </a:prstGeom>
        </p:spPr>
      </p:pic>
      <p:pic>
        <p:nvPicPr>
          <p:cNvPr id="6" name="Picture 5">
            <a:extLst>
              <a:ext uri="{FF2B5EF4-FFF2-40B4-BE49-F238E27FC236}">
                <a16:creationId xmlns:a16="http://schemas.microsoft.com/office/drawing/2014/main" id="{80E55C10-9A49-456E-A19C-3EDF5BD11D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3192" y="3058580"/>
            <a:ext cx="3657600" cy="2126745"/>
          </a:xfrm>
          <a:prstGeom prst="rect">
            <a:avLst/>
          </a:prstGeom>
        </p:spPr>
      </p:pic>
    </p:spTree>
    <p:extLst>
      <p:ext uri="{BB962C8B-B14F-4D97-AF65-F5344CB8AC3E}">
        <p14:creationId xmlns:p14="http://schemas.microsoft.com/office/powerpoint/2010/main" val="34802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E6013-E7B4-4ABE-84EC-93951C212E9A}"/>
              </a:ext>
            </a:extLst>
          </p:cNvPr>
          <p:cNvSpPr/>
          <p:nvPr/>
        </p:nvSpPr>
        <p:spPr>
          <a:xfrm>
            <a:off x="664065" y="5674985"/>
            <a:ext cx="3091187" cy="691948"/>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1AAC62C-7DF8-4413-85FB-B004E9C5653A}"/>
              </a:ext>
            </a:extLst>
          </p:cNvPr>
          <p:cNvSpPr txBox="1"/>
          <p:nvPr/>
        </p:nvSpPr>
        <p:spPr>
          <a:xfrm>
            <a:off x="781335" y="5807186"/>
            <a:ext cx="2842958" cy="400110"/>
          </a:xfrm>
          <a:prstGeom prst="rect">
            <a:avLst/>
          </a:prstGeom>
          <a:noFill/>
        </p:spPr>
        <p:txBody>
          <a:bodyPr wrap="none" rtlCol="0">
            <a:spAutoFit/>
          </a:bodyPr>
          <a:lstStyle/>
          <a:p>
            <a:pPr>
              <a:lnSpc>
                <a:spcPts val="2400"/>
              </a:lnSpc>
            </a:pPr>
            <a:r>
              <a:rPr lang="en-US" sz="1600">
                <a:solidFill>
                  <a:schemeClr val="bg1"/>
                </a:solidFill>
                <a:latin typeface="Segoe UI Semilight" panose="020B0402040204020203" pitchFamily="34" charset="0"/>
                <a:cs typeface="Segoe UI Semilight" panose="020B0402040204020203" pitchFamily="34" charset="0"/>
              </a:rPr>
              <a:t>Photo by </a:t>
            </a:r>
            <a:r>
              <a:rPr lang="en-US" sz="1600" err="1">
                <a:solidFill>
                  <a:schemeClr val="bg1"/>
                </a:solidFill>
                <a:latin typeface="Segoe UI Semilight" panose="020B0402040204020203" pitchFamily="34" charset="0"/>
                <a:cs typeface="Segoe UI Semilight" panose="020B0402040204020203" pitchFamily="34" charset="0"/>
              </a:rPr>
              <a:t>danfador</a:t>
            </a:r>
            <a:r>
              <a:rPr lang="en-US" sz="1600">
                <a:solidFill>
                  <a:schemeClr val="bg1"/>
                </a:solidFill>
                <a:latin typeface="Segoe UI Semilight" panose="020B0402040204020203" pitchFamily="34" charset="0"/>
                <a:cs typeface="Segoe UI Semilight" panose="020B0402040204020203" pitchFamily="34" charset="0"/>
              </a:rPr>
              <a:t> on </a:t>
            </a:r>
            <a:r>
              <a:rPr lang="en-US" sz="1600" err="1">
                <a:solidFill>
                  <a:schemeClr val="bg1"/>
                </a:solidFill>
                <a:latin typeface="Segoe UI Semilight" panose="020B0402040204020203" pitchFamily="34" charset="0"/>
                <a:cs typeface="Segoe UI Semilight" panose="020B0402040204020203" pitchFamily="34" charset="0"/>
              </a:rPr>
              <a:t>Pixabay</a:t>
            </a:r>
            <a:endParaRPr lang="en-US" sz="16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31920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EF0D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ENTER FLEXBOX</a:t>
            </a:r>
          </a:p>
        </p:txBody>
      </p:sp>
    </p:spTree>
    <p:extLst>
      <p:ext uri="{BB962C8B-B14F-4D97-AF65-F5344CB8AC3E}">
        <p14:creationId xmlns:p14="http://schemas.microsoft.com/office/powerpoint/2010/main" val="307074141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566382"/>
            <a:ext cx="8184660" cy="830997"/>
          </a:xfrm>
          <a:prstGeom prst="rect">
            <a:avLst/>
          </a:prstGeom>
          <a:noFill/>
        </p:spPr>
        <p:txBody>
          <a:bodyPr wrap="square" rtlCol="0">
            <a:spAutoFit/>
          </a:bodyPr>
          <a:lstStyle/>
          <a:p>
            <a:r>
              <a:rPr lang="en-US" sz="4800">
                <a:solidFill>
                  <a:schemeClr val="bg1"/>
                </a:solidFill>
                <a:latin typeface="Segoe UI Light" panose="020B0502040204020203" pitchFamily="34" charset="0"/>
                <a:cs typeface="Segoe UI Light" panose="020B0502040204020203" pitchFamily="34" charset="0"/>
              </a:rPr>
              <a:t>Thank you!</a:t>
            </a:r>
          </a:p>
        </p:txBody>
      </p:sp>
      <p:cxnSp>
        <p:nvCxnSpPr>
          <p:cNvPr id="22" name="Straight Connector 21">
            <a:extLst>
              <a:ext uri="{FF2B5EF4-FFF2-40B4-BE49-F238E27FC236}">
                <a16:creationId xmlns:a16="http://schemas.microsoft.com/office/drawing/2014/main" id="{3E8D9375-1CCB-4FF1-9229-A52F6D15C9C8}"/>
              </a:ext>
            </a:extLst>
          </p:cNvPr>
          <p:cNvCxnSpPr>
            <a:cxnSpLocks/>
          </p:cNvCxnSpPr>
          <p:nvPr/>
        </p:nvCxnSpPr>
        <p:spPr>
          <a:xfrm>
            <a:off x="757972" y="1620859"/>
            <a:ext cx="10738703"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CA1AB2C-44B3-410B-B8E3-A1350AA6E6EB}"/>
              </a:ext>
            </a:extLst>
          </p:cNvPr>
          <p:cNvSpPr txBox="1"/>
          <p:nvPr/>
        </p:nvSpPr>
        <p:spPr>
          <a:xfrm>
            <a:off x="664065" y="2053478"/>
            <a:ext cx="2057154" cy="2913618"/>
          </a:xfrm>
          <a:prstGeom prst="rect">
            <a:avLst/>
          </a:prstGeom>
          <a:noFill/>
        </p:spPr>
        <p:txBody>
          <a:bodyPr wrap="square" rtlCol="0">
            <a:spAutoFit/>
          </a:bodyPr>
          <a:lstStyle/>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DECK</a:t>
            </a:r>
          </a:p>
          <a:p>
            <a:pPr>
              <a:lnSpc>
                <a:spcPts val="4400"/>
              </a:lnSpc>
            </a:pPr>
            <a:endParaRPr lang="en-US" sz="2600" spc="120" dirty="0">
              <a:solidFill>
                <a:schemeClr val="bg1">
                  <a:alpha val="67000"/>
                </a:schemeClr>
              </a:solidFill>
              <a:latin typeface="Segoe UI Light" panose="020B0502040204020203" pitchFamily="34" charset="0"/>
              <a:cs typeface="Segoe UI Light" panose="020B0502040204020203" pitchFamily="34" charset="0"/>
            </a:endParaRP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GITHUB</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EMAIL</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MASTODON</a:t>
            </a:r>
          </a:p>
        </p:txBody>
      </p:sp>
      <p:sp>
        <p:nvSpPr>
          <p:cNvPr id="15" name="TextBox 14">
            <a:extLst>
              <a:ext uri="{FF2B5EF4-FFF2-40B4-BE49-F238E27FC236}">
                <a16:creationId xmlns:a16="http://schemas.microsoft.com/office/drawing/2014/main" id="{AB95EF1C-D5B5-459C-9B31-8926D0FD0386}"/>
              </a:ext>
            </a:extLst>
          </p:cNvPr>
          <p:cNvSpPr txBox="1"/>
          <p:nvPr/>
        </p:nvSpPr>
        <p:spPr>
          <a:xfrm>
            <a:off x="2995980" y="2053478"/>
            <a:ext cx="8184659" cy="2913618"/>
          </a:xfrm>
          <a:prstGeom prst="rect">
            <a:avLst/>
          </a:prstGeom>
          <a:noFill/>
        </p:spPr>
        <p:txBody>
          <a:bodyPr wrap="square" rtlCol="0">
            <a:spAutoFit/>
          </a:bodyPr>
          <a:lstStyle/>
          <a:p>
            <a:pPr>
              <a:lnSpc>
                <a:spcPts val="4400"/>
              </a:lnSpc>
            </a:pPr>
            <a:r>
              <a:rPr lang="en-US" sz="3200" dirty="0">
                <a:solidFill>
                  <a:schemeClr val="bg1"/>
                </a:solidFill>
                <a:latin typeface="Segoe UI Light" panose="020B0502040204020203" pitchFamily="34" charset="0"/>
                <a:cs typeface="Segoe UI Light" panose="020B0502040204020203" pitchFamily="34" charset="0"/>
              </a:rPr>
              <a:t>aka.ms/</a:t>
            </a:r>
            <a:r>
              <a:rPr lang="en-US" sz="3200" dirty="0" err="1">
                <a:solidFill>
                  <a:schemeClr val="bg1"/>
                </a:solidFill>
                <a:latin typeface="Segoe UI Light" panose="020B0502040204020203" pitchFamily="34" charset="0"/>
                <a:cs typeface="Segoe UI Light" panose="020B0502040204020203" pitchFamily="34" charset="0"/>
              </a:rPr>
              <a:t>bt</a:t>
            </a:r>
            <a:r>
              <a:rPr lang="en-US" sz="3200" dirty="0">
                <a:solidFill>
                  <a:schemeClr val="bg1"/>
                </a:solidFill>
                <a:latin typeface="Segoe UI Light" panose="020B0502040204020203" pitchFamily="34" charset="0"/>
                <a:cs typeface="Segoe UI Light" panose="020B0502040204020203" pitchFamily="34" charset="0"/>
              </a:rPr>
              <a:t>-grid</a:t>
            </a:r>
          </a:p>
          <a:p>
            <a:pPr>
              <a:lnSpc>
                <a:spcPts val="4400"/>
              </a:lnSpc>
            </a:pPr>
            <a:endParaRPr lang="en-US" sz="3200" dirty="0">
              <a:solidFill>
                <a:schemeClr val="bg1"/>
              </a:solidFill>
              <a:latin typeface="Segoe UI Light" panose="020B0502040204020203" pitchFamily="34" charset="0"/>
              <a:cs typeface="Segoe UI Light" panose="020B0502040204020203" pitchFamily="34" charset="0"/>
            </a:endParaRPr>
          </a:p>
          <a:p>
            <a:pPr>
              <a:lnSpc>
                <a:spcPts val="4400"/>
              </a:lnSpc>
            </a:pPr>
            <a:r>
              <a:rPr lang="en-US" sz="3200" dirty="0" err="1">
                <a:solidFill>
                  <a:schemeClr val="bg1"/>
                </a:solidFill>
                <a:latin typeface="Segoe UI Light" panose="020B0502040204020203" pitchFamily="34" charset="0"/>
                <a:cs typeface="Segoe UI Light" panose="020B0502040204020203" pitchFamily="34" charset="0"/>
              </a:rPr>
              <a:t>melanierichards</a:t>
            </a:r>
            <a:endParaRPr lang="en-US" sz="3200" dirty="0">
              <a:solidFill>
                <a:schemeClr val="bg1"/>
              </a:solidFill>
              <a:latin typeface="Segoe UI Light" panose="020B0502040204020203" pitchFamily="34" charset="0"/>
              <a:cs typeface="Segoe UI Light" panose="020B0502040204020203" pitchFamily="34" charset="0"/>
            </a:endParaRPr>
          </a:p>
          <a:p>
            <a:pPr>
              <a:lnSpc>
                <a:spcPts val="4400"/>
              </a:lnSpc>
            </a:pPr>
            <a:r>
              <a:rPr lang="en-US" sz="3200" spc="120" dirty="0">
                <a:solidFill>
                  <a:schemeClr val="bg1"/>
                </a:solidFill>
                <a:latin typeface="Segoe UI Light" panose="020B0502040204020203" pitchFamily="34" charset="0"/>
                <a:cs typeface="Segoe UI Light" panose="020B0502040204020203" pitchFamily="34" charset="0"/>
              </a:rPr>
              <a:t>Melanie.Richards@microsoft.com</a:t>
            </a:r>
          </a:p>
          <a:p>
            <a:pPr>
              <a:lnSpc>
                <a:spcPts val="4400"/>
              </a:lnSpc>
            </a:pPr>
            <a:r>
              <a:rPr lang="en-US" sz="3200" spc="120" dirty="0" err="1">
                <a:solidFill>
                  <a:schemeClr val="bg1"/>
                </a:solidFill>
                <a:latin typeface="Segoe UI Light" panose="020B0502040204020203" pitchFamily="34" charset="0"/>
                <a:cs typeface="Segoe UI Light" panose="020B0502040204020203" pitchFamily="34" charset="0"/>
              </a:rPr>
              <a:t>toot.cafe</a:t>
            </a:r>
            <a:r>
              <a:rPr lang="en-US" sz="3200" spc="120" dirty="0">
                <a:solidFill>
                  <a:schemeClr val="bg1"/>
                </a:solidFill>
                <a:latin typeface="Segoe UI Light" panose="020B0502040204020203" pitchFamily="34" charset="0"/>
                <a:cs typeface="Segoe UI Light" panose="020B0502040204020203" pitchFamily="34" charset="0"/>
              </a:rPr>
              <a:t>/@</a:t>
            </a:r>
            <a:r>
              <a:rPr lang="en-US" sz="3200" spc="120" dirty="0" err="1">
                <a:solidFill>
                  <a:schemeClr val="bg1"/>
                </a:solidFill>
                <a:latin typeface="Segoe UI Light" panose="020B0502040204020203" pitchFamily="34" charset="0"/>
                <a:cs typeface="Segoe UI Light" panose="020B0502040204020203" pitchFamily="34" charset="0"/>
              </a:rPr>
              <a:t>somelaniesaid</a:t>
            </a:r>
            <a:endParaRPr lang="en-US" sz="3200" spc="12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436060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p:nvSpPr>
        <p:spPr>
          <a:xfrm>
            <a:off x="4410373" y="923635"/>
            <a:ext cx="3255818" cy="1246909"/>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dog-654719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43" y="928733"/>
            <a:ext cx="3193493" cy="2584733"/>
          </a:xfrm>
          <a:prstGeom prst="rect">
            <a:avLst/>
          </a:prstGeom>
        </p:spPr>
      </p:pic>
      <p:sp>
        <p:nvSpPr>
          <p:cNvPr id="10" name="TextBox 9">
            <a:extLst>
              <a:ext uri="{FF2B5EF4-FFF2-40B4-BE49-F238E27FC236}">
                <a16:creationId xmlns:a16="http://schemas.microsoft.com/office/drawing/2014/main" id="{7C49CF59-3952-4352-AAD7-3342887437C0}"/>
              </a:ext>
            </a:extLst>
          </p:cNvPr>
          <p:cNvSpPr txBox="1"/>
          <p:nvPr/>
        </p:nvSpPr>
        <p:spPr>
          <a:xfrm>
            <a:off x="4622809" y="1155398"/>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
        <p:nvSpPr>
          <p:cNvPr id="18" name="Rectangle 17">
            <a:extLst>
              <a:ext uri="{FF2B5EF4-FFF2-40B4-BE49-F238E27FC236}">
                <a16:creationId xmlns:a16="http://schemas.microsoft.com/office/drawing/2014/main" id="{6348F07C-C27A-4610-B37E-2F68D1A7DCAD}"/>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79C5ED7-0254-49ED-901B-09944D1DC544}"/>
              </a:ext>
            </a:extLst>
          </p:cNvPr>
          <p:cNvSpPr txBox="1"/>
          <p:nvPr/>
        </p:nvSpPr>
        <p:spPr>
          <a:xfrm>
            <a:off x="796407" y="3692613"/>
            <a:ext cx="2059808" cy="584775"/>
          </a:xfrm>
          <a:prstGeom prst="rect">
            <a:avLst/>
          </a:prstGeom>
          <a:noFill/>
        </p:spPr>
        <p:txBody>
          <a:bodyPr wrap="square" rtlCol="0">
            <a:spAutoFit/>
          </a:bodyPr>
          <a:lstStyle/>
          <a:p>
            <a:r>
              <a:rPr lang="en-US" sz="3200">
                <a:solidFill>
                  <a:srgbClr val="A7E4C1"/>
                </a:solidFill>
                <a:latin typeface="Segoe UI Light" panose="020B0502040204020203" pitchFamily="34" charset="0"/>
                <a:cs typeface="Segoe UI Light" panose="020B0502040204020203" pitchFamily="34" charset="0"/>
              </a:rPr>
              <a:t>MAIN AXIS</a:t>
            </a:r>
          </a:p>
        </p:txBody>
      </p:sp>
      <p:cxnSp>
        <p:nvCxnSpPr>
          <p:cNvPr id="20" name="Straight Arrow Connector 19">
            <a:extLst>
              <a:ext uri="{FF2B5EF4-FFF2-40B4-BE49-F238E27FC236}">
                <a16:creationId xmlns:a16="http://schemas.microsoft.com/office/drawing/2014/main" id="{2AC0391D-4CAF-4961-B11D-FB122FB78DA0}"/>
              </a:ext>
            </a:extLst>
          </p:cNvPr>
          <p:cNvCxnSpPr>
            <a:cxnSpLocks/>
          </p:cNvCxnSpPr>
          <p:nvPr/>
        </p:nvCxnSpPr>
        <p:spPr>
          <a:xfrm>
            <a:off x="2971022" y="3985000"/>
            <a:ext cx="6486340" cy="0"/>
          </a:xfrm>
          <a:prstGeom prst="straightConnector1">
            <a:avLst/>
          </a:prstGeom>
          <a:ln>
            <a:solidFill>
              <a:srgbClr val="A7E4C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12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p:nvSpPr>
        <p:spPr>
          <a:xfrm>
            <a:off x="4410372" y="923635"/>
            <a:ext cx="4999173" cy="2586183"/>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dog-654719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43" y="928733"/>
            <a:ext cx="3193493" cy="2584733"/>
          </a:xfrm>
          <a:prstGeom prst="rect">
            <a:avLst/>
          </a:prstGeom>
        </p:spPr>
      </p:pic>
      <p:sp>
        <p:nvSpPr>
          <p:cNvPr id="10" name="TextBox 9">
            <a:extLst>
              <a:ext uri="{FF2B5EF4-FFF2-40B4-BE49-F238E27FC236}">
                <a16:creationId xmlns:a16="http://schemas.microsoft.com/office/drawing/2014/main" id="{7C49CF59-3952-4352-AAD7-3342887437C0}"/>
              </a:ext>
            </a:extLst>
          </p:cNvPr>
          <p:cNvSpPr txBox="1"/>
          <p:nvPr/>
        </p:nvSpPr>
        <p:spPr>
          <a:xfrm>
            <a:off x="5430991" y="1833031"/>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A2255F67-C35C-4799-B2A8-4DC8DA3C2671}"/>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94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4" name="Picture 13" descr="dog-654719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052" y="925085"/>
            <a:ext cx="3193493" cy="2584733"/>
          </a:xfrm>
          <a:prstGeom prst="rect">
            <a:avLst/>
          </a:prstGeom>
        </p:spPr>
      </p:pic>
      <p:sp>
        <p:nvSpPr>
          <p:cNvPr id="8" name="Rectangle 7">
            <a:extLst>
              <a:ext uri="{FF2B5EF4-FFF2-40B4-BE49-F238E27FC236}">
                <a16:creationId xmlns:a16="http://schemas.microsoft.com/office/drawing/2014/main" id="{0C4FA1E8-B934-4504-9B6E-15CC41AA3605}"/>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57CAD6-1D63-4D83-9C2F-2E64926841FD}"/>
              </a:ext>
            </a:extLst>
          </p:cNvPr>
          <p:cNvSpPr/>
          <p:nvPr/>
        </p:nvSpPr>
        <p:spPr>
          <a:xfrm>
            <a:off x="923645" y="923635"/>
            <a:ext cx="4999173" cy="2586183"/>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AD87F79-121E-47A5-A0A7-A7227E739D30}"/>
              </a:ext>
            </a:extLst>
          </p:cNvPr>
          <p:cNvSpPr txBox="1"/>
          <p:nvPr/>
        </p:nvSpPr>
        <p:spPr>
          <a:xfrm>
            <a:off x="1944264" y="1833031"/>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0095253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DEF2BF-BA6C-4060-A323-4D42D57A67C0}"/>
              </a:ext>
            </a:extLst>
          </p:cNvPr>
          <p:cNvSpPr/>
          <p:nvPr/>
        </p:nvSpPr>
        <p:spPr>
          <a:xfrm>
            <a:off x="923645" y="923635"/>
            <a:ext cx="4999173" cy="2586183"/>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9DEE30-C4B5-48E5-8E39-82C124393026}"/>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C4BCB22-9CA9-485F-9DD1-E4AC4D57994B}"/>
              </a:ext>
            </a:extLst>
          </p:cNvPr>
          <p:cNvSpPr txBox="1"/>
          <p:nvPr/>
        </p:nvSpPr>
        <p:spPr>
          <a:xfrm>
            <a:off x="796406" y="3648163"/>
            <a:ext cx="2280703" cy="584775"/>
          </a:xfrm>
          <a:prstGeom prst="rect">
            <a:avLst/>
          </a:prstGeom>
          <a:noFill/>
        </p:spPr>
        <p:txBody>
          <a:bodyPr wrap="square" rtlCol="0">
            <a:spAutoFit/>
          </a:bodyPr>
          <a:lstStyle/>
          <a:p>
            <a:r>
              <a:rPr lang="en-US" sz="3200">
                <a:solidFill>
                  <a:srgbClr val="EE9889"/>
                </a:solidFill>
                <a:latin typeface="Segoe UI Light" panose="020B0502040204020203" pitchFamily="34" charset="0"/>
                <a:cs typeface="Segoe UI Light" panose="020B0502040204020203" pitchFamily="34" charset="0"/>
              </a:rPr>
              <a:t>CROSS AXIS</a:t>
            </a:r>
          </a:p>
        </p:txBody>
      </p:sp>
      <p:cxnSp>
        <p:nvCxnSpPr>
          <p:cNvPr id="15" name="Straight Arrow Connector 14">
            <a:extLst>
              <a:ext uri="{FF2B5EF4-FFF2-40B4-BE49-F238E27FC236}">
                <a16:creationId xmlns:a16="http://schemas.microsoft.com/office/drawing/2014/main" id="{62108A17-2F27-458C-AAE5-FAB2BDD2A63B}"/>
              </a:ext>
            </a:extLst>
          </p:cNvPr>
          <p:cNvCxnSpPr>
            <a:cxnSpLocks/>
          </p:cNvCxnSpPr>
          <p:nvPr/>
        </p:nvCxnSpPr>
        <p:spPr>
          <a:xfrm>
            <a:off x="828943" y="4376791"/>
            <a:ext cx="0" cy="1663863"/>
          </a:xfrm>
          <a:prstGeom prst="straightConnector1">
            <a:avLst/>
          </a:prstGeom>
          <a:ln>
            <a:solidFill>
              <a:srgbClr val="EE988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4D63F7B-1EB4-4B56-990E-DCF3CFA48CC4}"/>
              </a:ext>
            </a:extLst>
          </p:cNvPr>
          <p:cNvCxnSpPr>
            <a:cxnSpLocks/>
          </p:cNvCxnSpPr>
          <p:nvPr/>
        </p:nvCxnSpPr>
        <p:spPr>
          <a:xfrm flipV="1">
            <a:off x="828943" y="923637"/>
            <a:ext cx="0" cy="2586181"/>
          </a:xfrm>
          <a:prstGeom prst="straightConnector1">
            <a:avLst/>
          </a:prstGeom>
          <a:ln>
            <a:solidFill>
              <a:srgbClr val="EE9889"/>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dog-654719_1920.jpg">
            <a:extLst>
              <a:ext uri="{FF2B5EF4-FFF2-40B4-BE49-F238E27FC236}">
                <a16:creationId xmlns:a16="http://schemas.microsoft.com/office/drawing/2014/main" id="{7B23221E-D069-4BAF-B501-6ADE888C9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052" y="925085"/>
            <a:ext cx="3193493" cy="2584733"/>
          </a:xfrm>
          <a:prstGeom prst="rect">
            <a:avLst/>
          </a:prstGeom>
        </p:spPr>
      </p:pic>
      <p:sp>
        <p:nvSpPr>
          <p:cNvPr id="19" name="TextBox 18">
            <a:extLst>
              <a:ext uri="{FF2B5EF4-FFF2-40B4-BE49-F238E27FC236}">
                <a16:creationId xmlns:a16="http://schemas.microsoft.com/office/drawing/2014/main" id="{AF4AC138-5700-4631-A70F-ED69553063BF}"/>
              </a:ext>
            </a:extLst>
          </p:cNvPr>
          <p:cNvSpPr txBox="1"/>
          <p:nvPr/>
        </p:nvSpPr>
        <p:spPr>
          <a:xfrm>
            <a:off x="1944264" y="1833031"/>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466770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4" name="Picture 13" descr="dog-654719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052" y="2154190"/>
            <a:ext cx="3193493" cy="2584733"/>
          </a:xfrm>
          <a:prstGeom prst="rect">
            <a:avLst/>
          </a:prstGeom>
        </p:spPr>
      </p:pic>
      <p:sp>
        <p:nvSpPr>
          <p:cNvPr id="8" name="Rectangle 7">
            <a:extLst>
              <a:ext uri="{FF2B5EF4-FFF2-40B4-BE49-F238E27FC236}">
                <a16:creationId xmlns:a16="http://schemas.microsoft.com/office/drawing/2014/main" id="{0C4FA1E8-B934-4504-9B6E-15CC41AA3605}"/>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57CAD6-1D63-4D83-9C2F-2E64926841FD}"/>
              </a:ext>
            </a:extLst>
          </p:cNvPr>
          <p:cNvSpPr/>
          <p:nvPr/>
        </p:nvSpPr>
        <p:spPr>
          <a:xfrm>
            <a:off x="923645" y="2152740"/>
            <a:ext cx="4999173" cy="2586183"/>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AD87F79-121E-47A5-A0A7-A7227E739D30}"/>
              </a:ext>
            </a:extLst>
          </p:cNvPr>
          <p:cNvSpPr txBox="1"/>
          <p:nvPr/>
        </p:nvSpPr>
        <p:spPr>
          <a:xfrm>
            <a:off x="1944264" y="3062136"/>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926678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4" name="Picture 13" descr="dog-654719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052" y="1086570"/>
            <a:ext cx="3193493" cy="2584733"/>
          </a:xfrm>
          <a:prstGeom prst="rect">
            <a:avLst/>
          </a:prstGeom>
        </p:spPr>
      </p:pic>
      <p:pic>
        <p:nvPicPr>
          <p:cNvPr id="8" name="Picture 7">
            <a:extLst>
              <a:ext uri="{FF2B5EF4-FFF2-40B4-BE49-F238E27FC236}">
                <a16:creationId xmlns:a16="http://schemas.microsoft.com/office/drawing/2014/main" id="{76D5F40D-98FF-47BB-8F33-C32FCE265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016" y="3954652"/>
            <a:ext cx="2743200" cy="1828800"/>
          </a:xfrm>
          <a:prstGeom prst="rect">
            <a:avLst/>
          </a:prstGeom>
        </p:spPr>
      </p:pic>
      <p:pic>
        <p:nvPicPr>
          <p:cNvPr id="9" name="Picture 8">
            <a:extLst>
              <a:ext uri="{FF2B5EF4-FFF2-40B4-BE49-F238E27FC236}">
                <a16:creationId xmlns:a16="http://schemas.microsoft.com/office/drawing/2014/main" id="{631131C4-0FD8-4E60-8094-D79B5AC2B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3928" y="3954652"/>
            <a:ext cx="2739068" cy="1826045"/>
          </a:xfrm>
          <a:prstGeom prst="rect">
            <a:avLst/>
          </a:prstGeom>
        </p:spPr>
      </p:pic>
      <p:sp>
        <p:nvSpPr>
          <p:cNvPr id="11" name="Rectangle 10">
            <a:extLst>
              <a:ext uri="{FF2B5EF4-FFF2-40B4-BE49-F238E27FC236}">
                <a16:creationId xmlns:a16="http://schemas.microsoft.com/office/drawing/2014/main" id="{2B1AC94A-9B0B-4450-A374-831C41592EB1}"/>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1B6A2A-E0BB-45CA-A97C-43B77BE3D2F4}"/>
              </a:ext>
            </a:extLst>
          </p:cNvPr>
          <p:cNvSpPr/>
          <p:nvPr/>
        </p:nvSpPr>
        <p:spPr>
          <a:xfrm>
            <a:off x="923645" y="1086570"/>
            <a:ext cx="4999173" cy="2586183"/>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4C86130-511D-4DDF-B1C4-70EBC36067F0}"/>
              </a:ext>
            </a:extLst>
          </p:cNvPr>
          <p:cNvSpPr txBox="1"/>
          <p:nvPr/>
        </p:nvSpPr>
        <p:spPr>
          <a:xfrm>
            <a:off x="1944264" y="1995966"/>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9868787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1F5760-42B7-4F3B-AF41-A61CAF6CF3B6}"/>
              </a:ext>
            </a:extLst>
          </p:cNvPr>
          <p:cNvSpPr/>
          <p:nvPr/>
        </p:nvSpPr>
        <p:spPr>
          <a:xfrm>
            <a:off x="0" y="0"/>
            <a:ext cx="12192000" cy="6858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A3EA5B-CA48-470E-8032-852266A532B6}"/>
              </a:ext>
            </a:extLst>
          </p:cNvPr>
          <p:cNvSpPr txBox="1"/>
          <p:nvPr/>
        </p:nvSpPr>
        <p:spPr>
          <a:xfrm>
            <a:off x="361950" y="6084345"/>
            <a:ext cx="3344698" cy="400110"/>
          </a:xfrm>
          <a:prstGeom prst="rect">
            <a:avLst/>
          </a:prstGeom>
          <a:noFill/>
        </p:spPr>
        <p:txBody>
          <a:bodyPr wrap="none" rtlCol="0">
            <a:spAutoFit/>
          </a:bodyPr>
          <a:lstStyle/>
          <a:p>
            <a:pPr>
              <a:lnSpc>
                <a:spcPts val="2400"/>
              </a:lnSpc>
            </a:pPr>
            <a:r>
              <a:rPr lang="en-US" sz="1600">
                <a:solidFill>
                  <a:schemeClr val="bg1"/>
                </a:solidFill>
                <a:latin typeface="Segoe UI Semilight" panose="020B0402040204020203" pitchFamily="34" charset="0"/>
                <a:cs typeface="Segoe UI Semilight" panose="020B0402040204020203" pitchFamily="34" charset="0"/>
              </a:rPr>
              <a:t>Photo by </a:t>
            </a:r>
            <a:r>
              <a:rPr lang="en-US" sz="1600" err="1">
                <a:solidFill>
                  <a:schemeClr val="bg1"/>
                </a:solidFill>
                <a:latin typeface="Segoe UI Semilight" panose="020B0402040204020203" pitchFamily="34" charset="0"/>
                <a:cs typeface="Segoe UI Semilight" panose="020B0402040204020203" pitchFamily="34" charset="0"/>
              </a:rPr>
              <a:t>ktphotography</a:t>
            </a:r>
            <a:r>
              <a:rPr lang="en-US" sz="1600">
                <a:solidFill>
                  <a:schemeClr val="bg1"/>
                </a:solidFill>
                <a:latin typeface="Segoe UI Semilight" panose="020B0402040204020203" pitchFamily="34" charset="0"/>
                <a:cs typeface="Segoe UI Semilight" panose="020B0402040204020203" pitchFamily="34" charset="0"/>
              </a:rPr>
              <a:t> on </a:t>
            </a:r>
            <a:r>
              <a:rPr lang="en-US" sz="1600" err="1">
                <a:solidFill>
                  <a:schemeClr val="bg1"/>
                </a:solidFill>
                <a:latin typeface="Segoe UI Semilight" panose="020B0402040204020203" pitchFamily="34" charset="0"/>
                <a:cs typeface="Segoe UI Semilight" panose="020B0402040204020203" pitchFamily="34" charset="0"/>
              </a:rPr>
              <a:t>Pixabay</a:t>
            </a:r>
            <a:endParaRPr lang="en-US" sz="1600">
              <a:solidFill>
                <a:schemeClr val="bg1"/>
              </a:solidFill>
              <a:latin typeface="Segoe UI Semilight" panose="020B0402040204020203" pitchFamily="34" charset="0"/>
              <a:cs typeface="Segoe UI Semilight" panose="020B0402040204020203" pitchFamily="34" charset="0"/>
            </a:endParaRPr>
          </a:p>
        </p:txBody>
      </p:sp>
      <p:sp>
        <p:nvSpPr>
          <p:cNvPr id="8" name="TextBox 7">
            <a:extLst>
              <a:ext uri="{FF2B5EF4-FFF2-40B4-BE49-F238E27FC236}">
                <a16:creationId xmlns:a16="http://schemas.microsoft.com/office/drawing/2014/main" id="{6C1856AE-C637-4946-877C-4965EBD75E59}"/>
              </a:ext>
            </a:extLst>
          </p:cNvPr>
          <p:cNvSpPr txBox="1"/>
          <p:nvPr/>
        </p:nvSpPr>
        <p:spPr>
          <a:xfrm>
            <a:off x="664065" y="566382"/>
            <a:ext cx="8184660" cy="830997"/>
          </a:xfrm>
          <a:prstGeom prst="rect">
            <a:avLst/>
          </a:prstGeom>
          <a:noFill/>
        </p:spPr>
        <p:txBody>
          <a:bodyPr wrap="square" rtlCol="0">
            <a:spAutoFit/>
          </a:bodyPr>
          <a:lstStyle/>
          <a:p>
            <a:r>
              <a:rPr lang="en-US" sz="4800">
                <a:solidFill>
                  <a:schemeClr val="bg1"/>
                </a:solidFill>
                <a:latin typeface="Segoe UI Light" panose="020B0502040204020203" pitchFamily="34" charset="0"/>
                <a:cs typeface="Segoe UI Light" panose="020B0502040204020203" pitchFamily="34" charset="0"/>
              </a:rPr>
              <a:t>CSS Grid</a:t>
            </a:r>
          </a:p>
        </p:txBody>
      </p:sp>
    </p:spTree>
    <p:extLst>
      <p:ext uri="{BB962C8B-B14F-4D97-AF65-F5344CB8AC3E}">
        <p14:creationId xmlns:p14="http://schemas.microsoft.com/office/powerpoint/2010/main" val="871526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B5B4EE-CA1A-4994-972C-2F9524746798}"/>
              </a:ext>
            </a:extLst>
          </p:cNvPr>
          <p:cNvSpPr/>
          <p:nvPr/>
        </p:nvSpPr>
        <p:spPr>
          <a:xfrm>
            <a:off x="0" y="0"/>
            <a:ext cx="12192000" cy="6858000"/>
          </a:xfrm>
          <a:prstGeom prst="rect">
            <a:avLst/>
          </a:prstGeom>
          <a:blipFill dpi="0" rotWithShape="1">
            <a:blip r:embed="rId3">
              <a:alphaModFix amt="15000"/>
            </a:blip>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C517DA9-EAD0-4798-8E1C-DB80F6D0EF68}"/>
              </a:ext>
            </a:extLst>
          </p:cNvPr>
          <p:cNvSpPr txBox="1"/>
          <p:nvPr/>
        </p:nvSpPr>
        <p:spPr>
          <a:xfrm>
            <a:off x="664065" y="386749"/>
            <a:ext cx="8184660" cy="1569660"/>
          </a:xfrm>
          <a:prstGeom prst="rect">
            <a:avLst/>
          </a:prstGeom>
          <a:noFill/>
        </p:spPr>
        <p:txBody>
          <a:bodyPr wrap="square" rtlCol="0">
            <a:spAutoFit/>
          </a:bodyPr>
          <a:lstStyle/>
          <a:p>
            <a:pPr lvl="0">
              <a:defRPr/>
            </a:pPr>
            <a:r>
              <a:rPr lang="en-US" sz="4800" dirty="0">
                <a:solidFill>
                  <a:schemeClr val="bg1"/>
                </a:solidFill>
                <a:latin typeface="Segoe UI Light" panose="020B0502040204020203" pitchFamily="34" charset="0"/>
                <a:cs typeface="Segoe UI Light" panose="020B0502040204020203" pitchFamily="34" charset="0"/>
              </a:rPr>
              <a:t>CSS Grid: bringing true two-dimensional layout to the web</a:t>
            </a:r>
          </a:p>
        </p:txBody>
      </p:sp>
    </p:spTree>
    <p:extLst>
      <p:ext uri="{BB962C8B-B14F-4D97-AF65-F5344CB8AC3E}">
        <p14:creationId xmlns:p14="http://schemas.microsoft.com/office/powerpoint/2010/main" val="33724859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9474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5B65E8-8A1F-4132-8351-C9821752761F}"/>
              </a:ext>
            </a:extLst>
          </p:cNvPr>
          <p:cNvSpPr/>
          <p:nvPr/>
        </p:nvSpPr>
        <p:spPr>
          <a:xfrm>
            <a:off x="559341" y="621463"/>
            <a:ext cx="3856910" cy="87071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523526-6A53-438F-ACBC-EC7D77BBFC1B}"/>
              </a:ext>
            </a:extLst>
          </p:cNvPr>
          <p:cNvSpPr txBox="1"/>
          <p:nvPr/>
        </p:nvSpPr>
        <p:spPr>
          <a:xfrm>
            <a:off x="664065" y="709257"/>
            <a:ext cx="3666775" cy="646331"/>
          </a:xfrm>
          <a:prstGeom prst="rect">
            <a:avLst/>
          </a:prstGeom>
          <a:noFill/>
        </p:spPr>
        <p:txBody>
          <a:bodyPr wrap="square" rtlCol="0">
            <a:spAutoFit/>
          </a:bodyPr>
          <a:lstStyle/>
          <a:p>
            <a:r>
              <a:rPr lang="en-US" sz="3600" dirty="0">
                <a:solidFill>
                  <a:sysClr val="windowText" lastClr="000000"/>
                </a:solidFill>
                <a:latin typeface="Segoe UI Light" panose="020B0502040204020203" pitchFamily="34" charset="0"/>
                <a:cs typeface="Segoe UI Light" panose="020B0502040204020203" pitchFamily="34" charset="0"/>
              </a:rPr>
              <a:t>aka.ms/grid-video</a:t>
            </a:r>
          </a:p>
        </p:txBody>
      </p:sp>
    </p:spTree>
    <p:extLst>
      <p:ext uri="{BB962C8B-B14F-4D97-AF65-F5344CB8AC3E}">
        <p14:creationId xmlns:p14="http://schemas.microsoft.com/office/powerpoint/2010/main" val="945179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A263B8-FAC2-4701-AF74-496F85BE9E2A}"/>
              </a:ext>
            </a:extLst>
          </p:cNvPr>
          <p:cNvGrpSpPr/>
          <p:nvPr/>
        </p:nvGrpSpPr>
        <p:grpSpPr>
          <a:xfrm>
            <a:off x="457201" y="450318"/>
            <a:ext cx="6812857" cy="5628024"/>
            <a:chOff x="457201" y="450318"/>
            <a:chExt cx="6812857" cy="5628024"/>
          </a:xfrm>
        </p:grpSpPr>
        <p:grpSp>
          <p:nvGrpSpPr>
            <p:cNvPr id="4" name="Group 3">
              <a:extLst>
                <a:ext uri="{FF2B5EF4-FFF2-40B4-BE49-F238E27FC236}">
                  <a16:creationId xmlns:a16="http://schemas.microsoft.com/office/drawing/2014/main" id="{0914190F-468A-4A1D-A01F-C02241B2C4FE}"/>
                </a:ext>
              </a:extLst>
            </p:cNvPr>
            <p:cNvGrpSpPr/>
            <p:nvPr/>
          </p:nvGrpSpPr>
          <p:grpSpPr>
            <a:xfrm>
              <a:off x="2072106" y="455665"/>
              <a:ext cx="3582742" cy="5622503"/>
              <a:chOff x="2072106" y="455665"/>
              <a:chExt cx="3582742" cy="5622503"/>
            </a:xfrm>
          </p:grpSpPr>
          <p:sp>
            <p:nvSpPr>
              <p:cNvPr id="20" name="Rectangle 19">
                <a:extLst>
                  <a:ext uri="{FF2B5EF4-FFF2-40B4-BE49-F238E27FC236}">
                    <a16:creationId xmlns:a16="http://schemas.microsoft.com/office/drawing/2014/main" id="{D7C1F6F5-3D02-44FA-9C1E-1DD4F0BBBD6B}"/>
                  </a:ext>
                </a:extLst>
              </p:cNvPr>
              <p:cNvSpPr/>
              <p:nvPr/>
            </p:nvSpPr>
            <p:spPr>
              <a:xfrm>
                <a:off x="2072106" y="455665"/>
                <a:ext cx="3582742" cy="562250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68F09581-FBA4-413D-9720-2C8247BCB0B5}"/>
                  </a:ext>
                </a:extLst>
              </p:cNvPr>
              <p:cNvSpPr txBox="1"/>
              <p:nvPr/>
            </p:nvSpPr>
            <p:spPr>
              <a:xfrm>
                <a:off x="2138588" y="2887551"/>
                <a:ext cx="3406646"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metus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augue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interdum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varius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commodo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sit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amet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purus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Quisque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dignissim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ac pharetra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facilisis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Cras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efficitur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nibh</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Praesent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eget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elementum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nibh</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Vestibulum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elementum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massa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euismod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vestibulum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dui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purus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eleifend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orci</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vitae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accumsan</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erat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turpis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nulla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In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hac</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habitasse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platea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dictumst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Quisque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lorem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diam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congue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vitae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lobortis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vulputate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urna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Fusce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id ex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commodo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imperdiet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est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tempor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orci</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Duis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rutrum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et nisi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nec</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sodales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Donec</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maximus sit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amet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velit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consectetur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suscipit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Nunc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ornare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urna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lobortis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dolor cursus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facilisis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Phasellus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congue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efficitur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volutpat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Quisque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ultrices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risus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velit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vitae cursus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enim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rutrum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non. Nunc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ornare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eleifend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lectus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vitae pulvinar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augue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lacinia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Fusce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arcu</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dolor,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vulputate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id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molestie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dignissim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sit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amet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erat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Interdum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et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malesuada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fames ac ante ipsum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primis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in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faucibus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Etiam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scelerisque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convallis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enim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nec</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pellentesque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ante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egestas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vitae.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Curabitur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urna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justo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iaculis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ac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imperdiet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vel</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posuere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orci</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Quisque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finibus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imperdiet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finibus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pharetra.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Aenean</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tempor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dignissim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nisi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interdum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Fusce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molestie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leo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enim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mollis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tempus.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Phasellus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aliquet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ligula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leo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eu</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viverra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augue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vulputate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Maecenas maximus ante non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arcu</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rhoncus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ultricies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In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ornare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commodo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urna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vitae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tempor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magna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consequat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eu</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Etiam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dolor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risus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scelerisque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risus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id,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viverra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luctus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tortor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Aliquam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suscipit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tempus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blandit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Vestibulum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luctus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tortor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molestie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condimentum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Donec</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eu</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justo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justo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volutpat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interdum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sit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amet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Praesent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fermentum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nibh</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eu</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rhoncus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semper,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eros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nibh</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imperdiet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lorem,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interdum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orci</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 mi. </a:t>
                </a:r>
              </a:p>
            </p:txBody>
          </p:sp>
          <p:pic>
            <p:nvPicPr>
              <p:cNvPr id="22" name="Picture 21">
                <a:extLst>
                  <a:ext uri="{FF2B5EF4-FFF2-40B4-BE49-F238E27FC236}">
                    <a16:creationId xmlns:a16="http://schemas.microsoft.com/office/drawing/2014/main" id="{AA523F14-858D-46A9-8C72-34D10DD41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7" y="626132"/>
                <a:ext cx="3252444" cy="2159826"/>
              </a:xfrm>
              <a:prstGeom prst="rect">
                <a:avLst/>
              </a:prstGeom>
            </p:spPr>
          </p:pic>
        </p:grpSp>
        <p:grpSp>
          <p:nvGrpSpPr>
            <p:cNvPr id="6" name="Group 5">
              <a:extLst>
                <a:ext uri="{FF2B5EF4-FFF2-40B4-BE49-F238E27FC236}">
                  <a16:creationId xmlns:a16="http://schemas.microsoft.com/office/drawing/2014/main" id="{45FC3371-7DD7-46DB-8884-16C3C624AFA9}"/>
                </a:ext>
              </a:extLst>
            </p:cNvPr>
            <p:cNvGrpSpPr/>
            <p:nvPr/>
          </p:nvGrpSpPr>
          <p:grpSpPr>
            <a:xfrm>
              <a:off x="457201" y="455665"/>
              <a:ext cx="1497268" cy="5622503"/>
              <a:chOff x="457201" y="455665"/>
              <a:chExt cx="1497268" cy="5622503"/>
            </a:xfrm>
          </p:grpSpPr>
          <p:sp>
            <p:nvSpPr>
              <p:cNvPr id="17" name="Rectangle 16">
                <a:extLst>
                  <a:ext uri="{FF2B5EF4-FFF2-40B4-BE49-F238E27FC236}">
                    <a16:creationId xmlns:a16="http://schemas.microsoft.com/office/drawing/2014/main" id="{AF1BEB8A-1A85-41A2-B097-A752E9F7D32E}"/>
                  </a:ext>
                </a:extLst>
              </p:cNvPr>
              <p:cNvSpPr/>
              <p:nvPr/>
            </p:nvSpPr>
            <p:spPr>
              <a:xfrm>
                <a:off x="457201" y="455665"/>
                <a:ext cx="1497268" cy="5622503"/>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TextBox 17">
                <a:extLst>
                  <a:ext uri="{FF2B5EF4-FFF2-40B4-BE49-F238E27FC236}">
                    <a16:creationId xmlns:a16="http://schemas.microsoft.com/office/drawing/2014/main" id="{85FA4C87-8B3D-4561-8A09-EBE20D9E43F0}"/>
                  </a:ext>
                </a:extLst>
              </p:cNvPr>
              <p:cNvSpPr txBox="1"/>
              <p:nvPr/>
            </p:nvSpPr>
            <p:spPr>
              <a:xfrm>
                <a:off x="566507" y="562602"/>
                <a:ext cx="12733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Bork!</a:t>
                </a:r>
                <a:endParaRPr kumimoji="0" lang="en-US" sz="1200" b="1"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9" name="TextBox 18">
                <a:extLst>
                  <a:ext uri="{FF2B5EF4-FFF2-40B4-BE49-F238E27FC236}">
                    <a16:creationId xmlns:a16="http://schemas.microsoft.com/office/drawing/2014/main" id="{4CFD855F-22C7-4AEC-8714-11747BE3F748}"/>
                  </a:ext>
                </a:extLst>
              </p:cNvPr>
              <p:cNvSpPr txBox="1"/>
              <p:nvPr/>
            </p:nvSpPr>
            <p:spPr>
              <a:xfrm>
                <a:off x="566507" y="839601"/>
                <a:ext cx="1273300" cy="37856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Lorem ipsum dolor sit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amet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consectetur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adipiscing</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Suspendisse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sit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amet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neque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mattis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bibendum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ligula et,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dignissim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tortor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Aenean</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auctor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sodales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ex, vitae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suscipit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mauris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ullamcorper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nec</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Vivamus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commodo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ac ante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mattis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ac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lobortis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lacus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interdum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condimentum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nisl</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in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posuere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aliquam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lacus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nisi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condimentum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tortor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convallis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lacus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libero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elementum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tortor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Cras vitae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nulla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semper,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elementum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mauris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id, semper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lectus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Maecenas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consequat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felis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et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suscipit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sollicitudin</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accumsan</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sit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amet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mauris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aliquet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Mauris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iaculis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magna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lectus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rhoncus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vel</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convallis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tristique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Pellentesque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blandit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quam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tincidunt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ornare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Aenean</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fermentum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non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placerat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viverra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velit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ligula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iaculis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turpis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sit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amet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rhoncus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nisi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diam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ac diam.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6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Nam id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velit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ac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lectus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maximus dictum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sagittis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vitae sem.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Vivamus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feugiat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rutrum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nibh</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ultrices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pharetra.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commodo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finibus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eros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ornare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Nulla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cursus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suscipit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neque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in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suscipit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ipsum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varius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Cras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consectetur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turpis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eget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feugiat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ornare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Maecenas ac lorem pulvinar,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varius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nunc</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non,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sagittis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nibh</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Vestibulum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dignissim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sapien</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commodo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p>
            </p:txBody>
          </p:sp>
        </p:grpSp>
        <p:grpSp>
          <p:nvGrpSpPr>
            <p:cNvPr id="7" name="Group 6">
              <a:extLst>
                <a:ext uri="{FF2B5EF4-FFF2-40B4-BE49-F238E27FC236}">
                  <a16:creationId xmlns:a16="http://schemas.microsoft.com/office/drawing/2014/main" id="{485F22F8-CF6C-4DFF-9806-FB4BE00CC3CA}"/>
                </a:ext>
              </a:extLst>
            </p:cNvPr>
            <p:cNvGrpSpPr/>
            <p:nvPr/>
          </p:nvGrpSpPr>
          <p:grpSpPr>
            <a:xfrm>
              <a:off x="5767134" y="450318"/>
              <a:ext cx="1502924" cy="1804656"/>
              <a:chOff x="5767134" y="450318"/>
              <a:chExt cx="1502924" cy="1804656"/>
            </a:xfrm>
          </p:grpSpPr>
          <p:sp>
            <p:nvSpPr>
              <p:cNvPr id="15" name="Rectangle 14">
                <a:extLst>
                  <a:ext uri="{FF2B5EF4-FFF2-40B4-BE49-F238E27FC236}">
                    <a16:creationId xmlns:a16="http://schemas.microsoft.com/office/drawing/2014/main" id="{C8F3910B-59EC-4D7E-A5EB-E786AA07EBDA}"/>
                  </a:ext>
                </a:extLst>
              </p:cNvPr>
              <p:cNvSpPr/>
              <p:nvPr/>
            </p:nvSpPr>
            <p:spPr>
              <a:xfrm>
                <a:off x="5767134" y="450318"/>
                <a:ext cx="1502924" cy="180465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TextBox 15">
                <a:extLst>
                  <a:ext uri="{FF2B5EF4-FFF2-40B4-BE49-F238E27FC236}">
                    <a16:creationId xmlns:a16="http://schemas.microsoft.com/office/drawing/2014/main" id="{AF459436-B7D2-45A6-A4FE-C40CA44CEC68}"/>
                  </a:ext>
                </a:extLst>
              </p:cNvPr>
              <p:cNvSpPr txBox="1"/>
              <p:nvPr/>
            </p:nvSpPr>
            <p:spPr>
              <a:xfrm>
                <a:off x="5879124" y="562601"/>
                <a:ext cx="12733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rPr>
                  <a:t>They’re good dogs.</a:t>
                </a:r>
                <a:endParaRPr kumimoji="0" lang="en-US" sz="2400" b="1" i="0" u="none" strike="noStrike" kern="1200" cap="none" spc="0" normalizeH="0" baseline="0" noProof="0">
                  <a:ln>
                    <a:noFill/>
                  </a:ln>
                  <a:solidFill>
                    <a:prstClr val="black"/>
                  </a:solidFill>
                  <a:effectLst/>
                  <a:uLnTx/>
                  <a:uFillTx/>
                  <a:latin typeface="Segoe UI Light" panose="020B0502040204020203" pitchFamily="34" charset="0"/>
                  <a:ea typeface="+mn-ea"/>
                  <a:cs typeface="Segoe UI Light" panose="020B0502040204020203" pitchFamily="34" charset="0"/>
                </a:endParaRPr>
              </a:p>
            </p:txBody>
          </p:sp>
        </p:grpSp>
        <p:grpSp>
          <p:nvGrpSpPr>
            <p:cNvPr id="8" name="Group 7">
              <a:extLst>
                <a:ext uri="{FF2B5EF4-FFF2-40B4-BE49-F238E27FC236}">
                  <a16:creationId xmlns:a16="http://schemas.microsoft.com/office/drawing/2014/main" id="{86B8AD91-5FD0-42F8-806C-EE730D4569B7}"/>
                </a:ext>
              </a:extLst>
            </p:cNvPr>
            <p:cNvGrpSpPr/>
            <p:nvPr/>
          </p:nvGrpSpPr>
          <p:grpSpPr>
            <a:xfrm>
              <a:off x="5767134" y="2359328"/>
              <a:ext cx="1502924" cy="1804656"/>
              <a:chOff x="5767134" y="2359328"/>
              <a:chExt cx="1502924" cy="1804656"/>
            </a:xfrm>
          </p:grpSpPr>
          <p:sp>
            <p:nvSpPr>
              <p:cNvPr id="12" name="Rectangle 11">
                <a:extLst>
                  <a:ext uri="{FF2B5EF4-FFF2-40B4-BE49-F238E27FC236}">
                    <a16:creationId xmlns:a16="http://schemas.microsoft.com/office/drawing/2014/main" id="{6385423A-10B0-41BD-B0BC-C96507342210}"/>
                  </a:ext>
                </a:extLst>
              </p:cNvPr>
              <p:cNvSpPr/>
              <p:nvPr/>
            </p:nvSpPr>
            <p:spPr>
              <a:xfrm>
                <a:off x="5767134" y="2359328"/>
                <a:ext cx="1502924" cy="1804656"/>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TextBox 12">
                <a:extLst>
                  <a:ext uri="{FF2B5EF4-FFF2-40B4-BE49-F238E27FC236}">
                    <a16:creationId xmlns:a16="http://schemas.microsoft.com/office/drawing/2014/main" id="{4A1AA3C3-6800-4781-AB77-62ECAAF73620}"/>
                  </a:ext>
                </a:extLst>
              </p:cNvPr>
              <p:cNvSpPr txBox="1"/>
              <p:nvPr/>
            </p:nvSpPr>
            <p:spPr>
              <a:xfrm>
                <a:off x="5884471" y="2732427"/>
                <a:ext cx="1273300"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1. Chasing squirrels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2. </a:t>
                </a:r>
                <a:r>
                  <a:rPr kumimoji="0" lang="en-US" sz="8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Horking</a:t>
                </a: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down food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3. Chewing on things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4. Asserting authority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5. Cuddles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6. Intellectual discourse</a:t>
                </a:r>
              </a:p>
            </p:txBody>
          </p:sp>
          <p:sp>
            <p:nvSpPr>
              <p:cNvPr id="14" name="TextBox 13">
                <a:extLst>
                  <a:ext uri="{FF2B5EF4-FFF2-40B4-BE49-F238E27FC236}">
                    <a16:creationId xmlns:a16="http://schemas.microsoft.com/office/drawing/2014/main" id="{0F919079-71DD-4BDD-9072-C60CE323F5F1}"/>
                  </a:ext>
                </a:extLst>
              </p:cNvPr>
              <p:cNvSpPr txBox="1"/>
              <p:nvPr/>
            </p:nvSpPr>
            <p:spPr>
              <a:xfrm>
                <a:off x="5864950" y="2452344"/>
                <a:ext cx="12733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Things dogs like:</a:t>
                </a:r>
                <a:endParaRPr kumimoji="0" lang="en-US" sz="1200" b="1"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grpSp>
        <p:grpSp>
          <p:nvGrpSpPr>
            <p:cNvPr id="9" name="Group 8">
              <a:extLst>
                <a:ext uri="{FF2B5EF4-FFF2-40B4-BE49-F238E27FC236}">
                  <a16:creationId xmlns:a16="http://schemas.microsoft.com/office/drawing/2014/main" id="{B253AC7A-6CC8-49FF-8867-E0B9999C05AD}"/>
                </a:ext>
              </a:extLst>
            </p:cNvPr>
            <p:cNvGrpSpPr/>
            <p:nvPr/>
          </p:nvGrpSpPr>
          <p:grpSpPr>
            <a:xfrm>
              <a:off x="5767134" y="4273686"/>
              <a:ext cx="1502924" cy="1804656"/>
              <a:chOff x="5767134" y="4273686"/>
              <a:chExt cx="1502924" cy="1804656"/>
            </a:xfrm>
          </p:grpSpPr>
          <p:sp>
            <p:nvSpPr>
              <p:cNvPr id="10" name="Rectangle 9">
                <a:extLst>
                  <a:ext uri="{FF2B5EF4-FFF2-40B4-BE49-F238E27FC236}">
                    <a16:creationId xmlns:a16="http://schemas.microsoft.com/office/drawing/2014/main" id="{A52EAE47-D38A-44F9-ACBD-9DC552FA5D80}"/>
                  </a:ext>
                </a:extLst>
              </p:cNvPr>
              <p:cNvSpPr/>
              <p:nvPr/>
            </p:nvSpPr>
            <p:spPr>
              <a:xfrm>
                <a:off x="5767134" y="4273686"/>
                <a:ext cx="1502924" cy="1804656"/>
              </a:xfrm>
              <a:prstGeom prst="rect">
                <a:avLst/>
              </a:prstGeom>
              <a:solidFill>
                <a:srgbClr val="FFEC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TextBox 10">
                <a:extLst>
                  <a:ext uri="{FF2B5EF4-FFF2-40B4-BE49-F238E27FC236}">
                    <a16:creationId xmlns:a16="http://schemas.microsoft.com/office/drawing/2014/main" id="{411F5AF9-BAD7-4806-BC28-9CAA76DA50B0}"/>
                  </a:ext>
                </a:extLst>
              </p:cNvPr>
              <p:cNvSpPr txBox="1"/>
              <p:nvPr/>
            </p:nvSpPr>
            <p:spPr>
              <a:xfrm>
                <a:off x="5879124" y="4380446"/>
                <a:ext cx="1273300" cy="16619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Lorem ipsum dolor sit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amet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consectetur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adipiscing</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Suspendisse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sit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amet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neque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mattis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bibendum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ligula et,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dignissim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tortor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Aenean</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auctor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sodales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ex, vitae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suscipit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mauris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ullamcorper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nec</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Vivamus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commodo</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ac ante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mattis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ac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lobortis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lacus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interdum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Sed</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condimentum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nisl</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in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posuere</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aliquam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lacus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nisi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condimentum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tortor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quis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convallis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lacus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libero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elementum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tortor</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Cras vitae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nulla</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semper,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elementum</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mauris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id, semper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lectus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Maecenas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consequat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felis</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et </a:t>
                </a:r>
                <a:r>
                  <a:rPr kumimoji="0" lang="en-US" sz="6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suscipit</a:t>
                </a:r>
                <a:r>
                  <a:rPr kumimoji="0" lang="en-US" sz="6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a:t>
                </a:r>
              </a:p>
            </p:txBody>
          </p:sp>
        </p:grpSp>
      </p:grpSp>
      <p:grpSp>
        <p:nvGrpSpPr>
          <p:cNvPr id="23" name="Group 22">
            <a:extLst>
              <a:ext uri="{FF2B5EF4-FFF2-40B4-BE49-F238E27FC236}">
                <a16:creationId xmlns:a16="http://schemas.microsoft.com/office/drawing/2014/main" id="{4E6CDA67-00CB-4169-8708-B8B80C68E223}"/>
              </a:ext>
            </a:extLst>
          </p:cNvPr>
          <p:cNvGrpSpPr/>
          <p:nvPr/>
        </p:nvGrpSpPr>
        <p:grpSpPr>
          <a:xfrm>
            <a:off x="8036429" y="450318"/>
            <a:ext cx="3625953" cy="5627851"/>
            <a:chOff x="8036429" y="450318"/>
            <a:chExt cx="3625953" cy="5627851"/>
          </a:xfrm>
        </p:grpSpPr>
        <p:cxnSp>
          <p:nvCxnSpPr>
            <p:cNvPr id="24" name="Straight Connector 23">
              <a:extLst>
                <a:ext uri="{FF2B5EF4-FFF2-40B4-BE49-F238E27FC236}">
                  <a16:creationId xmlns:a16="http://schemas.microsoft.com/office/drawing/2014/main" id="{D3820564-4356-440F-9098-C044D2CEB388}"/>
                </a:ext>
              </a:extLst>
            </p:cNvPr>
            <p:cNvCxnSpPr>
              <a:cxnSpLocks/>
            </p:cNvCxnSpPr>
            <p:nvPr/>
          </p:nvCxnSpPr>
          <p:spPr>
            <a:xfrm flipV="1">
              <a:off x="8036430" y="6078168"/>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D12BBDB-99F7-42FE-A45C-A8C5C96BE525}"/>
                </a:ext>
              </a:extLst>
            </p:cNvPr>
            <p:cNvCxnSpPr>
              <a:cxnSpLocks/>
            </p:cNvCxnSpPr>
            <p:nvPr/>
          </p:nvCxnSpPr>
          <p:spPr>
            <a:xfrm flipV="1">
              <a:off x="8036429" y="455665"/>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DD69CEE-943B-4096-ABFE-68677959D4A4}"/>
                </a:ext>
              </a:extLst>
            </p:cNvPr>
            <p:cNvCxnSpPr>
              <a:cxnSpLocks/>
            </p:cNvCxnSpPr>
            <p:nvPr/>
          </p:nvCxnSpPr>
          <p:spPr>
            <a:xfrm flipV="1">
              <a:off x="8036429" y="2356568"/>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0FB6B98-C6B4-4D00-9238-4E8E1B9ED2EF}"/>
                </a:ext>
              </a:extLst>
            </p:cNvPr>
            <p:cNvCxnSpPr>
              <a:cxnSpLocks/>
            </p:cNvCxnSpPr>
            <p:nvPr/>
          </p:nvCxnSpPr>
          <p:spPr>
            <a:xfrm flipV="1">
              <a:off x="8036429" y="4166572"/>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3FEF0CB-BA4E-44C8-B2B9-425A94633DA0}"/>
                </a:ext>
              </a:extLst>
            </p:cNvPr>
            <p:cNvCxnSpPr>
              <a:cxnSpLocks/>
            </p:cNvCxnSpPr>
            <p:nvPr/>
          </p:nvCxnSpPr>
          <p:spPr>
            <a:xfrm flipV="1">
              <a:off x="8036429" y="2254974"/>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FE6E3BF-00E4-4E13-A093-BE00D643F30F}"/>
                </a:ext>
              </a:extLst>
            </p:cNvPr>
            <p:cNvCxnSpPr>
              <a:cxnSpLocks/>
            </p:cNvCxnSpPr>
            <p:nvPr/>
          </p:nvCxnSpPr>
          <p:spPr>
            <a:xfrm flipV="1">
              <a:off x="8036429" y="4273509"/>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93655AE-0DE3-406A-A8A8-B1EB2F5FB9A4}"/>
                </a:ext>
              </a:extLst>
            </p:cNvPr>
            <p:cNvCxnSpPr>
              <a:cxnSpLocks/>
            </p:cNvCxnSpPr>
            <p:nvPr/>
          </p:nvCxnSpPr>
          <p:spPr>
            <a:xfrm>
              <a:off x="8299113" y="450318"/>
              <a:ext cx="0" cy="562785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C6DF7E1-7006-475F-B40D-44420CF17550}"/>
                </a:ext>
              </a:extLst>
            </p:cNvPr>
            <p:cNvSpPr txBox="1"/>
            <p:nvPr/>
          </p:nvSpPr>
          <p:spPr>
            <a:xfrm>
              <a:off x="8577406" y="2656718"/>
              <a:ext cx="3084976"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DF7F2"/>
                  </a:solidFill>
                  <a:effectLst/>
                  <a:uLnTx/>
                  <a:uFillTx/>
                  <a:latin typeface="Segoe UI Light" panose="020B0502040204020203" pitchFamily="34" charset="0"/>
                  <a:ea typeface="+mn-ea"/>
                  <a:cs typeface="Segoe UI Light" panose="020B0502040204020203" pitchFamily="34" charset="0"/>
                </a:rPr>
                <a:t>Content-based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DDF7F2"/>
                  </a:solidFill>
                  <a:effectLst/>
                  <a:uLnTx/>
                  <a:uFillTx/>
                  <a:latin typeface="Segoe UI Light" panose="020B0502040204020203" pitchFamily="34" charset="0"/>
                  <a:ea typeface="+mn-ea"/>
                  <a:cs typeface="Segoe UI Light" panose="020B0502040204020203" pitchFamily="34" charset="0"/>
                </a:rPr>
                <a:t>equal heights</a:t>
              </a:r>
            </a:p>
          </p:txBody>
        </p:sp>
      </p:grpSp>
    </p:spTree>
    <p:extLst>
      <p:ext uri="{BB962C8B-B14F-4D97-AF65-F5344CB8AC3E}">
        <p14:creationId xmlns:p14="http://schemas.microsoft.com/office/powerpoint/2010/main" val="269772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272A1-9DC8-4EEE-A9AF-BAA79E40F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072"/>
            <a:ext cx="4572000" cy="3995492"/>
          </a:xfrm>
          <a:prstGeom prst="rect">
            <a:avLst/>
          </a:prstGeom>
        </p:spPr>
      </p:pic>
      <p:pic>
        <p:nvPicPr>
          <p:cNvPr id="4" name="Picture 3">
            <a:extLst>
              <a:ext uri="{FF2B5EF4-FFF2-40B4-BE49-F238E27FC236}">
                <a16:creationId xmlns:a16="http://schemas.microsoft.com/office/drawing/2014/main" id="{033A6332-09EE-438F-A96C-30703CEB1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077" y="2549688"/>
            <a:ext cx="4572000" cy="3995491"/>
          </a:xfrm>
          <a:prstGeom prst="rect">
            <a:avLst/>
          </a:prstGeom>
        </p:spPr>
      </p:pic>
      <p:pic>
        <p:nvPicPr>
          <p:cNvPr id="6" name="Picture 5">
            <a:extLst>
              <a:ext uri="{FF2B5EF4-FFF2-40B4-BE49-F238E27FC236}">
                <a16:creationId xmlns:a16="http://schemas.microsoft.com/office/drawing/2014/main" id="{E79165DE-5D37-4EC5-A6ED-1B093C6CD1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5124" y="332072"/>
            <a:ext cx="4571998" cy="3995491"/>
          </a:xfrm>
          <a:prstGeom prst="rect">
            <a:avLst/>
          </a:prstGeom>
        </p:spPr>
      </p:pic>
      <p:pic>
        <p:nvPicPr>
          <p:cNvPr id="7" name="Picture 6">
            <a:extLst>
              <a:ext uri="{FF2B5EF4-FFF2-40B4-BE49-F238E27FC236}">
                <a16:creationId xmlns:a16="http://schemas.microsoft.com/office/drawing/2014/main" id="{9091B4ED-F453-4431-9A31-22AF893DC3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2" y="2549689"/>
            <a:ext cx="4571998" cy="3995490"/>
          </a:xfrm>
          <a:prstGeom prst="rect">
            <a:avLst/>
          </a:prstGeom>
        </p:spPr>
      </p:pic>
    </p:spTree>
    <p:extLst>
      <p:ext uri="{BB962C8B-B14F-4D97-AF65-F5344CB8AC3E}">
        <p14:creationId xmlns:p14="http://schemas.microsoft.com/office/powerpoint/2010/main" val="20972053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A5D85-D5C8-4636-BE3E-EAE2E34CA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856" cy="5619432"/>
          </a:xfrm>
          <a:prstGeom prst="rect">
            <a:avLst/>
          </a:prstGeom>
        </p:spPr>
      </p:pic>
    </p:spTree>
    <p:extLst>
      <p:ext uri="{BB962C8B-B14F-4D97-AF65-F5344CB8AC3E}">
        <p14:creationId xmlns:p14="http://schemas.microsoft.com/office/powerpoint/2010/main" val="532366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F9C572-4B34-4DCC-9588-87492D46C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89" y="457200"/>
            <a:ext cx="6470681" cy="5619432"/>
          </a:xfrm>
          <a:prstGeom prst="rect">
            <a:avLst/>
          </a:prstGeom>
        </p:spPr>
      </p:pic>
    </p:spTree>
    <p:extLst>
      <p:ext uri="{BB962C8B-B14F-4D97-AF65-F5344CB8AC3E}">
        <p14:creationId xmlns:p14="http://schemas.microsoft.com/office/powerpoint/2010/main" val="2335079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275B3E-6081-45E2-AA6E-5327D5D2F01B}"/>
              </a:ext>
            </a:extLst>
          </p:cNvPr>
          <p:cNvSpPr/>
          <p:nvPr/>
        </p:nvSpPr>
        <p:spPr>
          <a:xfrm>
            <a:off x="0" y="0"/>
            <a:ext cx="12192000" cy="6858000"/>
          </a:xfrm>
          <a:prstGeom prst="rect">
            <a:avLst/>
          </a:prstGeom>
          <a:blipFill dpi="0" rotWithShape="1">
            <a:blip r:embed="rId3">
              <a:alphaModFix amt="90000"/>
            </a:blip>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HOW GRID WORKS</a:t>
            </a:r>
          </a:p>
        </p:txBody>
      </p:sp>
    </p:spTree>
    <p:extLst>
      <p:ext uri="{BB962C8B-B14F-4D97-AF65-F5344CB8AC3E}">
        <p14:creationId xmlns:p14="http://schemas.microsoft.com/office/powerpoint/2010/main" val="15812554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“TOP DOWN” LAYOUT</a:t>
            </a:r>
          </a:p>
        </p:txBody>
      </p:sp>
      <p:pic>
        <p:nvPicPr>
          <p:cNvPr id="9" name="Picture 8">
            <a:extLst>
              <a:ext uri="{FF2B5EF4-FFF2-40B4-BE49-F238E27FC236}">
                <a16:creationId xmlns:a16="http://schemas.microsoft.com/office/drawing/2014/main" id="{74EF8357-D9F5-4AF5-B66F-07A3844A6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89" y="2006276"/>
            <a:ext cx="3404376" cy="2845449"/>
          </a:xfrm>
          <a:prstGeom prst="rect">
            <a:avLst/>
          </a:prstGeom>
        </p:spPr>
      </p:pic>
    </p:spTree>
    <p:extLst>
      <p:ext uri="{BB962C8B-B14F-4D97-AF65-F5344CB8AC3E}">
        <p14:creationId xmlns:p14="http://schemas.microsoft.com/office/powerpoint/2010/main" val="2157620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D48DF5A-F668-4246-BED9-558A73564FCA}"/>
              </a:ext>
            </a:extLst>
          </p:cNvPr>
          <p:cNvSpPr txBox="1"/>
          <p:nvPr/>
        </p:nvSpPr>
        <p:spPr>
          <a:xfrm>
            <a:off x="5624124" y="1755564"/>
            <a:ext cx="4968209" cy="1773135"/>
          </a:xfrm>
          <a:prstGeom prst="rect">
            <a:avLst/>
          </a:prstGeom>
          <a:noFill/>
        </p:spPr>
        <p:txBody>
          <a:bodyPr wrap="square" rtlCol="0">
            <a:spAutoFit/>
          </a:bodyPr>
          <a:lstStyle/>
          <a:p>
            <a:pPr>
              <a:lnSpc>
                <a:spcPts val="4400"/>
              </a:lnSpc>
            </a:pPr>
            <a:r>
              <a:rPr lang="en-US" sz="3200" spc="120">
                <a:solidFill>
                  <a:schemeClr val="bg1"/>
                </a:solidFill>
                <a:latin typeface="Consolas"/>
                <a:cs typeface="Consolas"/>
              </a:rPr>
              <a:t>display: grid display: inline-grid</a:t>
            </a:r>
            <a:endParaRPr lang="en-US" sz="3200" spc="120">
              <a:solidFill>
                <a:schemeClr val="bg1"/>
              </a:solidFill>
              <a:latin typeface="Segoe UI Light" panose="020B0502040204020203" pitchFamily="34" charset="0"/>
              <a:cs typeface="Segoe UI Light" panose="020B0502040204020203" pitchFamily="34" charset="0"/>
            </a:endParaRPr>
          </a:p>
          <a:p>
            <a:pPr marL="514350" indent="-514350">
              <a:lnSpc>
                <a:spcPts val="4400"/>
              </a:lnSpc>
              <a:buAutoNum type="arabicPeriod"/>
            </a:pPr>
            <a:endParaRPr lang="en-US" sz="3200" spc="120">
              <a:solidFill>
                <a:schemeClr val="bg1"/>
              </a:solidFill>
              <a:latin typeface="Segoe UI Light" panose="020B0502040204020203" pitchFamily="34" charset="0"/>
              <a:cs typeface="Segoe UI Light" panose="020B0502040204020203" pitchFamily="34" charset="0"/>
            </a:endParaRPr>
          </a:p>
        </p:txBody>
      </p:sp>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1. INITIALIZE GRID FORMATTING-CONTEXT</a:t>
            </a:r>
          </a:p>
        </p:txBody>
      </p:sp>
      <p:cxnSp>
        <p:nvCxnSpPr>
          <p:cNvPr id="11" name="Straight Connector 10"/>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200000">
            <a:off x="2902776"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950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2. DEFINE GRID VIA PARENT’S PROPERTIES</a:t>
            </a:r>
          </a:p>
        </p:txBody>
      </p:sp>
      <p:sp>
        <p:nvSpPr>
          <p:cNvPr id="6" name="TextBox 5">
            <a:extLst>
              <a:ext uri="{FF2B5EF4-FFF2-40B4-BE49-F238E27FC236}">
                <a16:creationId xmlns:a16="http://schemas.microsoft.com/office/drawing/2014/main" id="{0D48DF5A-F668-4246-BED9-558A73564FCA}"/>
              </a:ext>
            </a:extLst>
          </p:cNvPr>
          <p:cNvSpPr txBox="1"/>
          <p:nvPr/>
        </p:nvSpPr>
        <p:spPr>
          <a:xfrm>
            <a:off x="5512480" y="1755564"/>
            <a:ext cx="5303145" cy="4030163"/>
          </a:xfrm>
          <a:prstGeom prst="rect">
            <a:avLst/>
          </a:prstGeom>
          <a:noFill/>
        </p:spPr>
        <p:txBody>
          <a:bodyPr wrap="square" rtlCol="0">
            <a:spAutoFit/>
          </a:bodyPr>
          <a:lstStyle/>
          <a:p>
            <a:pPr>
              <a:lnSpc>
                <a:spcPts val="4400"/>
              </a:lnSpc>
            </a:pPr>
            <a:r>
              <a:rPr lang="en-US" sz="3200" spc="120">
                <a:solidFill>
                  <a:schemeClr val="bg1"/>
                </a:solidFill>
                <a:latin typeface="Consolas"/>
                <a:cs typeface="Consolas"/>
              </a:rPr>
              <a:t>grid-template-rows</a:t>
            </a:r>
          </a:p>
          <a:p>
            <a:pPr>
              <a:lnSpc>
                <a:spcPts val="4400"/>
              </a:lnSpc>
            </a:pPr>
            <a:r>
              <a:rPr lang="en-US" sz="3200" spc="120">
                <a:solidFill>
                  <a:schemeClr val="bg1"/>
                </a:solidFill>
                <a:latin typeface="Consolas"/>
                <a:cs typeface="Consolas"/>
              </a:rPr>
              <a:t>grid-template-columns</a:t>
            </a:r>
          </a:p>
          <a:p>
            <a:pPr>
              <a:lnSpc>
                <a:spcPts val="4400"/>
              </a:lnSpc>
            </a:pPr>
            <a:r>
              <a:rPr lang="en-US" sz="3200" spc="120">
                <a:solidFill>
                  <a:schemeClr val="bg1"/>
                </a:solidFill>
                <a:latin typeface="Consolas"/>
                <a:cs typeface="Consolas"/>
              </a:rPr>
              <a:t>grid-areas</a:t>
            </a:r>
          </a:p>
          <a:p>
            <a:pPr>
              <a:lnSpc>
                <a:spcPts val="4400"/>
              </a:lnSpc>
            </a:pPr>
            <a:r>
              <a:rPr lang="en-US" sz="3200" spc="120">
                <a:solidFill>
                  <a:schemeClr val="bg1"/>
                </a:solidFill>
                <a:latin typeface="Consolas"/>
                <a:cs typeface="Consolas"/>
              </a:rPr>
              <a:t>grid-auto-rows</a:t>
            </a:r>
          </a:p>
          <a:p>
            <a:pPr>
              <a:lnSpc>
                <a:spcPts val="4400"/>
              </a:lnSpc>
            </a:pPr>
            <a:r>
              <a:rPr lang="en-US" sz="3200" spc="120">
                <a:solidFill>
                  <a:schemeClr val="bg1"/>
                </a:solidFill>
                <a:latin typeface="Consolas"/>
                <a:cs typeface="Consolas"/>
              </a:rPr>
              <a:t>grid-auto-columns</a:t>
            </a:r>
          </a:p>
          <a:p>
            <a:pPr>
              <a:lnSpc>
                <a:spcPts val="4400"/>
              </a:lnSpc>
            </a:pPr>
            <a:r>
              <a:rPr lang="en-US" sz="3200" spc="120">
                <a:solidFill>
                  <a:schemeClr val="bg1"/>
                </a:solidFill>
                <a:latin typeface="Consolas"/>
                <a:cs typeface="Consolas"/>
              </a:rPr>
              <a:t>grid-auto-flow</a:t>
            </a:r>
          </a:p>
          <a:p>
            <a:pPr>
              <a:lnSpc>
                <a:spcPts val="4400"/>
              </a:lnSpc>
            </a:pPr>
            <a:r>
              <a:rPr lang="en-US" sz="3200" spc="120">
                <a:solidFill>
                  <a:schemeClr val="bg1"/>
                </a:solidFill>
                <a:latin typeface="Consolas"/>
                <a:cs typeface="Consolas"/>
              </a:rPr>
              <a:t>grid</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3" name="Straight Connector 2"/>
          <p:cNvCxnSpPr/>
          <p:nvPr/>
        </p:nvCxnSpPr>
        <p:spPr>
          <a:xfrm>
            <a:off x="1688633"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11691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a:off x="2902775" y="173063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a:off x="2902776" y="6838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a:off x="2902776" y="280530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23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3BCFD6-B695-4F5C-9C6C-D10899060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262" y="457200"/>
            <a:ext cx="3640925" cy="3161944"/>
          </a:xfrm>
          <a:prstGeom prst="rect">
            <a:avLst/>
          </a:prstGeom>
        </p:spPr>
      </p:pic>
      <p:pic>
        <p:nvPicPr>
          <p:cNvPr id="9" name="Picture 8">
            <a:extLst>
              <a:ext uri="{FF2B5EF4-FFF2-40B4-BE49-F238E27FC236}">
                <a16:creationId xmlns:a16="http://schemas.microsoft.com/office/drawing/2014/main" id="{6A18ED7D-216E-4AB4-9514-D8D2593FB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904" y="1944169"/>
            <a:ext cx="5658193" cy="4913831"/>
          </a:xfrm>
          <a:prstGeom prst="rect">
            <a:avLst/>
          </a:prstGeom>
        </p:spPr>
      </p:pic>
      <p:pic>
        <p:nvPicPr>
          <p:cNvPr id="10" name="Picture 9">
            <a:extLst>
              <a:ext uri="{FF2B5EF4-FFF2-40B4-BE49-F238E27FC236}">
                <a16:creationId xmlns:a16="http://schemas.microsoft.com/office/drawing/2014/main" id="{DBF9FDD5-EC12-4484-AD05-193A2EB32B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06" y="457200"/>
            <a:ext cx="5275379" cy="4581377"/>
          </a:xfrm>
          <a:prstGeom prst="rect">
            <a:avLst/>
          </a:prstGeom>
        </p:spPr>
      </p:pic>
    </p:spTree>
    <p:extLst>
      <p:ext uri="{BB962C8B-B14F-4D97-AF65-F5344CB8AC3E}">
        <p14:creationId xmlns:p14="http://schemas.microsoft.com/office/powerpoint/2010/main" val="37415796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p:cNvSpPr/>
          <p:nvPr/>
        </p:nvSpPr>
        <p:spPr>
          <a:xfrm>
            <a:off x="767560" y="1981858"/>
            <a:ext cx="4270428" cy="1011865"/>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2. DEFINE GRID VIA PARENT’S PROPERTIES</a:t>
            </a:r>
          </a:p>
        </p:txBody>
      </p:sp>
      <p:sp>
        <p:nvSpPr>
          <p:cNvPr id="6" name="TextBox 5">
            <a:extLst>
              <a:ext uri="{FF2B5EF4-FFF2-40B4-BE49-F238E27FC236}">
                <a16:creationId xmlns:a16="http://schemas.microsoft.com/office/drawing/2014/main" id="{0D48DF5A-F668-4246-BED9-558A73564FCA}"/>
              </a:ext>
            </a:extLst>
          </p:cNvPr>
          <p:cNvSpPr txBox="1"/>
          <p:nvPr/>
        </p:nvSpPr>
        <p:spPr>
          <a:xfrm>
            <a:off x="5512480" y="1755564"/>
            <a:ext cx="5303145" cy="1208878"/>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“Tracks”:</a:t>
            </a:r>
          </a:p>
          <a:p>
            <a:pPr>
              <a:lnSpc>
                <a:spcPts val="4400"/>
              </a:lnSpc>
            </a:pPr>
            <a:r>
              <a:rPr lang="en-US" sz="3200" spc="120">
                <a:solidFill>
                  <a:schemeClr val="bg1"/>
                </a:solidFill>
                <a:latin typeface="Segoe UI Light" panose="020B0502040204020203" pitchFamily="34" charset="0"/>
                <a:cs typeface="Segoe UI Light" panose="020B0502040204020203" pitchFamily="34" charset="0"/>
              </a:rPr>
              <a:t>rows and columns</a:t>
            </a:r>
          </a:p>
        </p:txBody>
      </p:sp>
      <p:cxnSp>
        <p:nvCxnSpPr>
          <p:cNvPr id="17" name="Straight Connector 16"/>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05018448-0F03-41E4-9798-57B37C38FE57}"/>
              </a:ext>
            </a:extLst>
          </p:cNvPr>
          <p:cNvSpPr/>
          <p:nvPr/>
        </p:nvSpPr>
        <p:spPr>
          <a:xfrm>
            <a:off x="1693065" y="1982487"/>
            <a:ext cx="2423851" cy="4117243"/>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rot="16200000">
            <a:off x="2902775" y="1730638"/>
            <a:ext cx="0" cy="4619685"/>
          </a:xfrm>
          <a:prstGeom prst="line">
            <a:avLst/>
          </a:prstGeom>
          <a:ln>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a:off x="2902776" y="683881"/>
            <a:ext cx="0" cy="4619685"/>
          </a:xfrm>
          <a:prstGeom prst="line">
            <a:avLst/>
          </a:prstGeom>
          <a:ln>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a:off x="2902776" y="2805308"/>
            <a:ext cx="0" cy="4619685"/>
          </a:xfrm>
          <a:prstGeom prst="line">
            <a:avLst/>
          </a:prstGeom>
          <a:ln>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116916" y="1716681"/>
            <a:ext cx="0" cy="4619685"/>
          </a:xfrm>
          <a:prstGeom prst="line">
            <a:avLst/>
          </a:prstGeom>
          <a:ln>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688633" y="1716681"/>
            <a:ext cx="0" cy="4619685"/>
          </a:xfrm>
          <a:prstGeom prst="line">
            <a:avLst/>
          </a:prstGeom>
          <a:ln>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93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3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30"/>
                                        <p:tgtEl>
                                          <p:spTgt spid="5"/>
                                        </p:tgtEl>
                                      </p:cBhvr>
                                    </p:animEffect>
                                    <p:set>
                                      <p:cBhvr>
                                        <p:cTn id="12" dur="1" fill="hold">
                                          <p:stCondLst>
                                            <p:cond delay="12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3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130"/>
                                        <p:tgtEl>
                                          <p:spTgt spid="23"/>
                                        </p:tgtEl>
                                      </p:cBhvr>
                                    </p:animEffect>
                                    <p:set>
                                      <p:cBhvr>
                                        <p:cTn id="22" dur="1" fill="hold">
                                          <p:stCondLst>
                                            <p:cond delay="12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3"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2. DEFINE GRID VIA PARENT’S PROPERTIES</a:t>
            </a:r>
          </a:p>
        </p:txBody>
      </p:sp>
      <p:sp>
        <p:nvSpPr>
          <p:cNvPr id="6" name="TextBox 5">
            <a:extLst>
              <a:ext uri="{FF2B5EF4-FFF2-40B4-BE49-F238E27FC236}">
                <a16:creationId xmlns:a16="http://schemas.microsoft.com/office/drawing/2014/main" id="{0D48DF5A-F668-4246-BED9-558A73564FCA}"/>
              </a:ext>
            </a:extLst>
          </p:cNvPr>
          <p:cNvSpPr txBox="1"/>
          <p:nvPr/>
        </p:nvSpPr>
        <p:spPr>
          <a:xfrm>
            <a:off x="5512480" y="1755564"/>
            <a:ext cx="5303145" cy="1208878"/>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2 grid lines per track:</a:t>
            </a:r>
          </a:p>
          <a:p>
            <a:pPr>
              <a:lnSpc>
                <a:spcPts val="4400"/>
              </a:lnSpc>
            </a:pPr>
            <a:r>
              <a:rPr lang="en-US" sz="3200" spc="120">
                <a:solidFill>
                  <a:schemeClr val="bg1"/>
                </a:solidFill>
                <a:latin typeface="Segoe UI Light" panose="020B0502040204020203" pitchFamily="34" charset="0"/>
                <a:cs typeface="Segoe UI Light" panose="020B0502040204020203" pitchFamily="34" charset="0"/>
              </a:rPr>
              <a:t>-start and -end</a:t>
            </a:r>
          </a:p>
        </p:txBody>
      </p:sp>
      <p:cxnSp>
        <p:nvCxnSpPr>
          <p:cNvPr id="7" name="Straight Connector 6"/>
          <p:cNvCxnSpPr/>
          <p:nvPr/>
        </p:nvCxnSpPr>
        <p:spPr>
          <a:xfrm>
            <a:off x="1688633"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11691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a:off x="2902775" y="173063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6200000">
            <a:off x="2902776" y="6838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a:off x="2902776" y="280530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66449" y="1715556"/>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686409" y="1714431"/>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115803" y="1701600"/>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86409" y="1730637"/>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114691" y="1714433"/>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035763" y="1714433"/>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38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5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21"/>
                                        </p:tgtEl>
                                      </p:cBhvr>
                                    </p:animEffect>
                                    <p:set>
                                      <p:cBhvr>
                                        <p:cTn id="15" dur="1" fill="hold">
                                          <p:stCondLst>
                                            <p:cond delay="24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250"/>
                                        <p:tgtEl>
                                          <p:spTgt spid="19"/>
                                        </p:tgtEl>
                                      </p:cBhvr>
                                    </p:animEffect>
                                    <p:set>
                                      <p:cBhvr>
                                        <p:cTn id="18" dur="1" fill="hold">
                                          <p:stCondLst>
                                            <p:cond delay="24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25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2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250"/>
                                        <p:tgtEl>
                                          <p:spTgt spid="22"/>
                                        </p:tgtEl>
                                      </p:cBhvr>
                                    </p:animEffect>
                                    <p:set>
                                      <p:cBhvr>
                                        <p:cTn id="31" dur="1" fill="hold">
                                          <p:stCondLst>
                                            <p:cond delay="249"/>
                                          </p:stCondLst>
                                        </p:cTn>
                                        <p:tgtEl>
                                          <p:spTgt spid="2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50"/>
                                        <p:tgtEl>
                                          <p:spTgt spid="23"/>
                                        </p:tgtEl>
                                      </p:cBhvr>
                                    </p:animEffect>
                                    <p:set>
                                      <p:cBhvr>
                                        <p:cTn id="34" dur="1" fill="hold">
                                          <p:stCondLst>
                                            <p:cond delay="249"/>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25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25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250"/>
                                        <p:tgtEl>
                                          <p:spTgt spid="25"/>
                                        </p:tgtEl>
                                      </p:cBhvr>
                                    </p:animEffect>
                                    <p:set>
                                      <p:cBhvr>
                                        <p:cTn id="47" dur="1" fill="hold">
                                          <p:stCondLst>
                                            <p:cond delay="249"/>
                                          </p:stCondLst>
                                        </p:cTn>
                                        <p:tgtEl>
                                          <p:spTgt spid="2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250"/>
                                        <p:tgtEl>
                                          <p:spTgt spid="24"/>
                                        </p:tgtEl>
                                      </p:cBhvr>
                                    </p:animEffect>
                                    <p:set>
                                      <p:cBhvr>
                                        <p:cTn id="50" dur="1" fill="hold">
                                          <p:stCondLst>
                                            <p:cond delay="24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7" name="Rectangle 16"/>
          <p:cNvSpPr/>
          <p:nvPr/>
        </p:nvSpPr>
        <p:spPr>
          <a:xfrm>
            <a:off x="767560" y="2986746"/>
            <a:ext cx="3349356" cy="3084442"/>
          </a:xfrm>
          <a:prstGeom prst="rect">
            <a:avLst/>
          </a:prstGeom>
          <a:solidFill>
            <a:srgbClr val="FFD6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2. DEFINE GRID VIA PARENT’S PROPERTIES</a:t>
            </a:r>
          </a:p>
        </p:txBody>
      </p:sp>
      <p:cxnSp>
        <p:nvCxnSpPr>
          <p:cNvPr id="6" name="Straight Connector 5"/>
          <p:cNvCxnSpPr/>
          <p:nvPr/>
        </p:nvCxnSpPr>
        <p:spPr>
          <a:xfrm>
            <a:off x="1688633"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11691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a:off x="2902775" y="173063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6200000">
            <a:off x="2902776" y="6838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a:off x="2902776" y="280530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D48DF5A-F668-4246-BED9-558A73564FCA}"/>
              </a:ext>
            </a:extLst>
          </p:cNvPr>
          <p:cNvSpPr txBox="1"/>
          <p:nvPr/>
        </p:nvSpPr>
        <p:spPr>
          <a:xfrm>
            <a:off x="5512480" y="1755564"/>
            <a:ext cx="5303145" cy="644621"/>
          </a:xfrm>
          <a:prstGeom prst="rect">
            <a:avLst/>
          </a:prstGeom>
          <a:noFill/>
        </p:spPr>
        <p:txBody>
          <a:bodyPr wrap="square" rtlCol="0">
            <a:spAutoFit/>
          </a:bodyPr>
          <a:lstStyle/>
          <a:p>
            <a:pPr>
              <a:lnSpc>
                <a:spcPts val="4400"/>
              </a:lnSpc>
            </a:pPr>
            <a:r>
              <a:rPr lang="en-US" sz="3200" spc="120">
                <a:solidFill>
                  <a:schemeClr val="bg1"/>
                </a:solidFill>
                <a:latin typeface="Consolas"/>
                <a:cs typeface="Consolas"/>
              </a:rPr>
              <a:t>grid-template-areas</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19" name="Straight Connector 18">
            <a:extLst>
              <a:ext uri="{FF2B5EF4-FFF2-40B4-BE49-F238E27FC236}">
                <a16:creationId xmlns:a16="http://schemas.microsoft.com/office/drawing/2014/main" id="{67A6E5BC-FE4C-4743-8558-05D237E1F1F4}"/>
              </a:ext>
            </a:extLst>
          </p:cNvPr>
          <p:cNvCxnSpPr>
            <a:cxnSpLocks/>
          </p:cNvCxnSpPr>
          <p:nvPr/>
        </p:nvCxnSpPr>
        <p:spPr>
          <a:xfrm>
            <a:off x="767560" y="4043551"/>
            <a:ext cx="3349358" cy="0"/>
          </a:xfrm>
          <a:prstGeom prst="line">
            <a:avLst/>
          </a:prstGeom>
          <a:ln>
            <a:solidFill>
              <a:schemeClr val="tx1">
                <a:lumMod val="85000"/>
                <a:lumOff val="1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26835F1-8C53-4E70-8874-4445BAB187D1}"/>
              </a:ext>
            </a:extLst>
          </p:cNvPr>
          <p:cNvCxnSpPr>
            <a:cxnSpLocks/>
          </p:cNvCxnSpPr>
          <p:nvPr/>
        </p:nvCxnSpPr>
        <p:spPr>
          <a:xfrm>
            <a:off x="767560" y="5114259"/>
            <a:ext cx="3349358" cy="0"/>
          </a:xfrm>
          <a:prstGeom prst="line">
            <a:avLst/>
          </a:prstGeom>
          <a:ln>
            <a:solidFill>
              <a:schemeClr val="tx1">
                <a:lumMod val="85000"/>
                <a:lumOff val="1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1FCE86-5E84-45E8-AB55-31708A605D40}"/>
              </a:ext>
            </a:extLst>
          </p:cNvPr>
          <p:cNvCxnSpPr>
            <a:cxnSpLocks/>
          </p:cNvCxnSpPr>
          <p:nvPr/>
        </p:nvCxnSpPr>
        <p:spPr>
          <a:xfrm>
            <a:off x="1688633" y="2986746"/>
            <a:ext cx="0" cy="3084442"/>
          </a:xfrm>
          <a:prstGeom prst="line">
            <a:avLst/>
          </a:prstGeom>
          <a:ln>
            <a:solidFill>
              <a:schemeClr val="tx1">
                <a:lumMod val="85000"/>
                <a:lumOff val="15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9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41E485-09E3-40B2-8747-E1E0FA0FF5D1}"/>
              </a:ext>
            </a:extLst>
          </p:cNvPr>
          <p:cNvSpPr/>
          <p:nvPr/>
        </p:nvSpPr>
        <p:spPr>
          <a:xfrm>
            <a:off x="771237" y="2996366"/>
            <a:ext cx="921073" cy="2119860"/>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696A9-22B9-46B7-996F-CB0E2A15EDC5}"/>
              </a:ext>
            </a:extLst>
          </p:cNvPr>
          <p:cNvSpPr/>
          <p:nvPr/>
        </p:nvSpPr>
        <p:spPr>
          <a:xfrm>
            <a:off x="4116916" y="4037776"/>
            <a:ext cx="921073" cy="1081646"/>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C49CF59-3952-4352-AAD7-3342887437C0}"/>
              </a:ext>
            </a:extLst>
          </p:cNvPr>
          <p:cNvSpPr txBox="1"/>
          <p:nvPr/>
        </p:nvSpPr>
        <p:spPr>
          <a:xfrm>
            <a:off x="664064" y="709257"/>
            <a:ext cx="8958499"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3. PLACE AND ALIGN GRID ITEMS IN “SLOTS”</a:t>
            </a:r>
          </a:p>
        </p:txBody>
      </p:sp>
      <p:sp>
        <p:nvSpPr>
          <p:cNvPr id="8" name="TextBox 7">
            <a:extLst>
              <a:ext uri="{FF2B5EF4-FFF2-40B4-BE49-F238E27FC236}">
                <a16:creationId xmlns:a16="http://schemas.microsoft.com/office/drawing/2014/main" id="{0D48DF5A-F668-4246-BED9-558A73564FCA}"/>
              </a:ext>
            </a:extLst>
          </p:cNvPr>
          <p:cNvSpPr txBox="1"/>
          <p:nvPr/>
        </p:nvSpPr>
        <p:spPr>
          <a:xfrm>
            <a:off x="5512480" y="1755564"/>
            <a:ext cx="5819503" cy="3465906"/>
          </a:xfrm>
          <a:prstGeom prst="rect">
            <a:avLst/>
          </a:prstGeom>
          <a:noFill/>
        </p:spPr>
        <p:txBody>
          <a:bodyPr wrap="square" rtlCol="0">
            <a:spAutoFit/>
          </a:bodyPr>
          <a:lstStyle/>
          <a:p>
            <a:pPr>
              <a:lnSpc>
                <a:spcPts val="4400"/>
              </a:lnSpc>
            </a:pPr>
            <a:r>
              <a:rPr lang="en-US" sz="3200" spc="120">
                <a:solidFill>
                  <a:schemeClr val="bg1"/>
                </a:solidFill>
                <a:latin typeface="Consolas"/>
                <a:cs typeface="Consolas"/>
              </a:rPr>
              <a:t>grid-row</a:t>
            </a:r>
          </a:p>
          <a:p>
            <a:pPr>
              <a:lnSpc>
                <a:spcPts val="4400"/>
              </a:lnSpc>
            </a:pPr>
            <a:r>
              <a:rPr lang="en-US" sz="3200" spc="120">
                <a:solidFill>
                  <a:schemeClr val="bg1"/>
                </a:solidFill>
                <a:latin typeface="Consolas"/>
                <a:cs typeface="Consolas"/>
              </a:rPr>
              <a:t>grid-column</a:t>
            </a:r>
          </a:p>
          <a:p>
            <a:pPr>
              <a:lnSpc>
                <a:spcPts val="4400"/>
              </a:lnSpc>
            </a:pPr>
            <a:r>
              <a:rPr lang="en-US" sz="3200" spc="120">
                <a:solidFill>
                  <a:schemeClr val="bg1"/>
                </a:solidFill>
                <a:latin typeface="Consolas"/>
                <a:cs typeface="Consolas"/>
              </a:rPr>
              <a:t>grid-area</a:t>
            </a:r>
          </a:p>
          <a:p>
            <a:pPr>
              <a:lnSpc>
                <a:spcPts val="4400"/>
              </a:lnSpc>
            </a:pPr>
            <a:endParaRPr lang="en-US" sz="3200" spc="120">
              <a:solidFill>
                <a:schemeClr val="bg1"/>
              </a:solidFill>
              <a:latin typeface="Consolas"/>
              <a:cs typeface="Consolas"/>
            </a:endParaRPr>
          </a:p>
          <a:p>
            <a:pPr>
              <a:lnSpc>
                <a:spcPts val="4400"/>
              </a:lnSpc>
            </a:pPr>
            <a:r>
              <a:rPr lang="en-US" sz="3200" spc="120">
                <a:solidFill>
                  <a:schemeClr val="bg1"/>
                </a:solidFill>
                <a:latin typeface="Consolas"/>
                <a:cs typeface="Consolas"/>
              </a:rPr>
              <a:t>grid-row-start, -end</a:t>
            </a:r>
          </a:p>
          <a:p>
            <a:pPr>
              <a:lnSpc>
                <a:spcPts val="4400"/>
              </a:lnSpc>
            </a:pPr>
            <a:r>
              <a:rPr lang="en-US" sz="3200" spc="120">
                <a:solidFill>
                  <a:schemeClr val="bg1"/>
                </a:solidFill>
                <a:latin typeface="Consolas"/>
                <a:cs typeface="Consolas"/>
              </a:rPr>
              <a:t>grid-column-start, -end</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6" name="Straight Connector 5">
            <a:extLst>
              <a:ext uri="{FF2B5EF4-FFF2-40B4-BE49-F238E27FC236}">
                <a16:creationId xmlns:a16="http://schemas.microsoft.com/office/drawing/2014/main" id="{D221C7DC-52EA-4D01-9F39-DED8625D63BB}"/>
              </a:ext>
            </a:extLst>
          </p:cNvPr>
          <p:cNvCxnSpPr/>
          <p:nvPr/>
        </p:nvCxnSpPr>
        <p:spPr>
          <a:xfrm>
            <a:off x="1688633"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07E535A-0FCE-4608-BBFD-5F4B93F64D11}"/>
              </a:ext>
            </a:extLst>
          </p:cNvPr>
          <p:cNvCxnSpPr/>
          <p:nvPr/>
        </p:nvCxnSpPr>
        <p:spPr>
          <a:xfrm>
            <a:off x="411691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C53425A-7657-4404-9273-714551EDD342}"/>
              </a:ext>
            </a:extLst>
          </p:cNvPr>
          <p:cNvCxnSpPr/>
          <p:nvPr/>
        </p:nvCxnSpPr>
        <p:spPr>
          <a:xfrm rot="16200000">
            <a:off x="2902775" y="173063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869B804-D6E6-4ABD-8D2E-E7425EB3A46D}"/>
              </a:ext>
            </a:extLst>
          </p:cNvPr>
          <p:cNvCxnSpPr/>
          <p:nvPr/>
        </p:nvCxnSpPr>
        <p:spPr>
          <a:xfrm rot="16200000">
            <a:off x="2902776" y="6838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C260424-87F6-4E9D-A8DF-A31ABB5B7F9D}"/>
              </a:ext>
            </a:extLst>
          </p:cNvPr>
          <p:cNvCxnSpPr/>
          <p:nvPr/>
        </p:nvCxnSpPr>
        <p:spPr>
          <a:xfrm rot="16200000">
            <a:off x="2902776" y="280530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77E35E7-E091-4255-8F73-C04755BCEF88}"/>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D1CF6F4-2180-4A79-B404-55497A22F4B7}"/>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5FE6356-A89F-4CDC-878C-0DA9C73BAF6B}"/>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DB4FCE0-6851-46A7-BDB9-9EA34C4FDD8C}"/>
              </a:ext>
            </a:extLst>
          </p:cNvPr>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F84C031-3D4C-4060-938A-5A164FF96172}"/>
              </a:ext>
            </a:extLst>
          </p:cNvPr>
          <p:cNvSpPr/>
          <p:nvPr/>
        </p:nvSpPr>
        <p:spPr>
          <a:xfrm>
            <a:off x="1688633" y="1988837"/>
            <a:ext cx="2428283" cy="1004886"/>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AF03152-65A9-4236-8973-5FDB53EAE7EF}"/>
              </a:ext>
            </a:extLst>
          </p:cNvPr>
          <p:cNvCxnSpPr>
            <a:cxnSpLocks/>
          </p:cNvCxnSpPr>
          <p:nvPr/>
        </p:nvCxnSpPr>
        <p:spPr>
          <a:xfrm>
            <a:off x="764887" y="4041735"/>
            <a:ext cx="940091" cy="0"/>
          </a:xfrm>
          <a:prstGeom prst="line">
            <a:avLst/>
          </a:prstGeom>
          <a:ln>
            <a:solidFill>
              <a:schemeClr val="tx1">
                <a:lumMod val="85000"/>
                <a:lumOff val="15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107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30696A9-22B9-46B7-996F-CB0E2A15EDC5}"/>
              </a:ext>
            </a:extLst>
          </p:cNvPr>
          <p:cNvSpPr/>
          <p:nvPr/>
        </p:nvSpPr>
        <p:spPr>
          <a:xfrm>
            <a:off x="4230167" y="4161802"/>
            <a:ext cx="696483" cy="841695"/>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924316"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3. PLACE AND ALIGN GRID ITEMS IN “SLOTS”</a:t>
            </a:r>
          </a:p>
        </p:txBody>
      </p:sp>
      <p:sp>
        <p:nvSpPr>
          <p:cNvPr id="8" name="TextBox 7">
            <a:extLst>
              <a:ext uri="{FF2B5EF4-FFF2-40B4-BE49-F238E27FC236}">
                <a16:creationId xmlns:a16="http://schemas.microsoft.com/office/drawing/2014/main" id="{0D48DF5A-F668-4246-BED9-558A73564FCA}"/>
              </a:ext>
            </a:extLst>
          </p:cNvPr>
          <p:cNvSpPr txBox="1"/>
          <p:nvPr/>
        </p:nvSpPr>
        <p:spPr>
          <a:xfrm>
            <a:off x="5512480" y="1755564"/>
            <a:ext cx="5819503" cy="1220847"/>
          </a:xfrm>
          <a:prstGeom prst="rect">
            <a:avLst/>
          </a:prstGeom>
          <a:noFill/>
        </p:spPr>
        <p:txBody>
          <a:bodyPr wrap="square" rtlCol="0">
            <a:spAutoFit/>
          </a:bodyPr>
          <a:lstStyle/>
          <a:p>
            <a:pPr>
              <a:lnSpc>
                <a:spcPts val="4400"/>
              </a:lnSpc>
            </a:pPr>
            <a:r>
              <a:rPr lang="en-US" sz="3200" spc="120">
                <a:solidFill>
                  <a:schemeClr val="bg1"/>
                </a:solidFill>
                <a:latin typeface="Consolas"/>
                <a:cs typeface="Segoe UI Light" panose="020B0502040204020203" pitchFamily="34" charset="0"/>
              </a:rPr>
              <a:t>justify-self</a:t>
            </a:r>
          </a:p>
          <a:p>
            <a:pPr>
              <a:lnSpc>
                <a:spcPts val="4400"/>
              </a:lnSpc>
            </a:pPr>
            <a:r>
              <a:rPr lang="en-US" sz="3200" spc="120">
                <a:solidFill>
                  <a:schemeClr val="bg1"/>
                </a:solidFill>
                <a:latin typeface="Consolas"/>
                <a:cs typeface="Segoe UI Light" panose="020B0502040204020203" pitchFamily="34" charset="0"/>
              </a:rPr>
              <a:t>align-self</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6" name="Straight Connector 5">
            <a:extLst>
              <a:ext uri="{FF2B5EF4-FFF2-40B4-BE49-F238E27FC236}">
                <a16:creationId xmlns:a16="http://schemas.microsoft.com/office/drawing/2014/main" id="{D221C7DC-52EA-4D01-9F39-DED8625D63BB}"/>
              </a:ext>
            </a:extLst>
          </p:cNvPr>
          <p:cNvCxnSpPr/>
          <p:nvPr/>
        </p:nvCxnSpPr>
        <p:spPr>
          <a:xfrm>
            <a:off x="1688633"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07E535A-0FCE-4608-BBFD-5F4B93F64D11}"/>
              </a:ext>
            </a:extLst>
          </p:cNvPr>
          <p:cNvCxnSpPr/>
          <p:nvPr/>
        </p:nvCxnSpPr>
        <p:spPr>
          <a:xfrm>
            <a:off x="411691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C53425A-7657-4404-9273-714551EDD342}"/>
              </a:ext>
            </a:extLst>
          </p:cNvPr>
          <p:cNvCxnSpPr/>
          <p:nvPr/>
        </p:nvCxnSpPr>
        <p:spPr>
          <a:xfrm rot="16200000">
            <a:off x="2902775" y="173063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869B804-D6E6-4ABD-8D2E-E7425EB3A46D}"/>
              </a:ext>
            </a:extLst>
          </p:cNvPr>
          <p:cNvCxnSpPr/>
          <p:nvPr/>
        </p:nvCxnSpPr>
        <p:spPr>
          <a:xfrm rot="16200000">
            <a:off x="2902776" y="6838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C260424-87F6-4E9D-A8DF-A31ABB5B7F9D}"/>
              </a:ext>
            </a:extLst>
          </p:cNvPr>
          <p:cNvCxnSpPr/>
          <p:nvPr/>
        </p:nvCxnSpPr>
        <p:spPr>
          <a:xfrm rot="16200000">
            <a:off x="2902776" y="280530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77E35E7-E091-4255-8F73-C04755BCEF88}"/>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D1CF6F4-2180-4A79-B404-55497A22F4B7}"/>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5FE6356-A89F-4CDC-878C-0DA9C73BAF6B}"/>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DB4FCE0-6851-46A7-BDB9-9EA34C4FDD8C}"/>
              </a:ext>
            </a:extLst>
          </p:cNvPr>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F84C031-3D4C-4060-938A-5A164FF96172}"/>
              </a:ext>
            </a:extLst>
          </p:cNvPr>
          <p:cNvSpPr/>
          <p:nvPr/>
        </p:nvSpPr>
        <p:spPr>
          <a:xfrm>
            <a:off x="1688633" y="1988837"/>
            <a:ext cx="2428283" cy="1004886"/>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E57CB8-9FC3-48A5-9424-ADC03812318B}"/>
              </a:ext>
            </a:extLst>
          </p:cNvPr>
          <p:cNvSpPr/>
          <p:nvPr/>
        </p:nvSpPr>
        <p:spPr>
          <a:xfrm>
            <a:off x="771237" y="3539958"/>
            <a:ext cx="921073" cy="1576268"/>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B78639C7-C1D3-4E06-BA28-54E7ED688841}"/>
              </a:ext>
            </a:extLst>
          </p:cNvPr>
          <p:cNvCxnSpPr>
            <a:cxnSpLocks/>
          </p:cNvCxnSpPr>
          <p:nvPr/>
        </p:nvCxnSpPr>
        <p:spPr>
          <a:xfrm>
            <a:off x="764887" y="4041735"/>
            <a:ext cx="940091" cy="0"/>
          </a:xfrm>
          <a:prstGeom prst="line">
            <a:avLst/>
          </a:prstGeom>
          <a:ln>
            <a:solidFill>
              <a:schemeClr val="tx1">
                <a:lumMod val="85000"/>
                <a:lumOff val="15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280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924316"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JUSTIFY VS. ALIGN PROPERTIES</a:t>
            </a:r>
          </a:p>
        </p:txBody>
      </p:sp>
      <p:sp>
        <p:nvSpPr>
          <p:cNvPr id="8" name="TextBox 7">
            <a:extLst>
              <a:ext uri="{FF2B5EF4-FFF2-40B4-BE49-F238E27FC236}">
                <a16:creationId xmlns:a16="http://schemas.microsoft.com/office/drawing/2014/main" id="{0D48DF5A-F668-4246-BED9-558A73564FCA}"/>
              </a:ext>
            </a:extLst>
          </p:cNvPr>
          <p:cNvSpPr txBox="1"/>
          <p:nvPr/>
        </p:nvSpPr>
        <p:spPr>
          <a:xfrm>
            <a:off x="5512480" y="1755564"/>
            <a:ext cx="5819503" cy="1220847"/>
          </a:xfrm>
          <a:prstGeom prst="rect">
            <a:avLst/>
          </a:prstGeom>
          <a:noFill/>
        </p:spPr>
        <p:txBody>
          <a:bodyPr wrap="square" rtlCol="0">
            <a:spAutoFit/>
          </a:bodyPr>
          <a:lstStyle/>
          <a:p>
            <a:pPr>
              <a:lnSpc>
                <a:spcPts val="4400"/>
              </a:lnSpc>
            </a:pPr>
            <a:r>
              <a:rPr lang="en-US" sz="3200" spc="120" dirty="0">
                <a:solidFill>
                  <a:schemeClr val="bg1"/>
                </a:solidFill>
                <a:latin typeface="Consolas"/>
                <a:cs typeface="Segoe UI Light" panose="020B0502040204020203" pitchFamily="34" charset="0"/>
              </a:rPr>
              <a:t>horizontal writing mode (e.g. German)</a:t>
            </a:r>
            <a:endParaRPr lang="en-US" sz="3200" spc="120" dirty="0">
              <a:solidFill>
                <a:schemeClr val="bg1"/>
              </a:solidFill>
              <a:latin typeface="Segoe UI Light" panose="020B0502040204020203" pitchFamily="34" charset="0"/>
              <a:cs typeface="Segoe UI Light" panose="020B0502040204020203" pitchFamily="34" charset="0"/>
            </a:endParaRPr>
          </a:p>
        </p:txBody>
      </p:sp>
      <p:cxnSp>
        <p:nvCxnSpPr>
          <p:cNvPr id="13" name="Straight Connector 12">
            <a:extLst>
              <a:ext uri="{FF2B5EF4-FFF2-40B4-BE49-F238E27FC236}">
                <a16:creationId xmlns:a16="http://schemas.microsoft.com/office/drawing/2014/main" id="{077E35E7-E091-4255-8F73-C04755BCEF88}"/>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D1CF6F4-2180-4A79-B404-55497A22F4B7}"/>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5FE6356-A89F-4CDC-878C-0DA9C73BAF6B}"/>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DB4FCE0-6851-46A7-BDB9-9EA34C4FDD8C}"/>
              </a:ext>
            </a:extLst>
          </p:cNvPr>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FC87855-C0DE-43F3-9780-C9C929B3620C}"/>
              </a:ext>
            </a:extLst>
          </p:cNvPr>
          <p:cNvSpPr txBox="1"/>
          <p:nvPr/>
        </p:nvSpPr>
        <p:spPr>
          <a:xfrm>
            <a:off x="904286" y="2103728"/>
            <a:ext cx="1693635" cy="584775"/>
          </a:xfrm>
          <a:prstGeom prst="rect">
            <a:avLst/>
          </a:prstGeom>
          <a:noFill/>
        </p:spPr>
        <p:txBody>
          <a:bodyPr wrap="square" rtlCol="0">
            <a:spAutoFit/>
          </a:bodyPr>
          <a:lstStyle/>
          <a:p>
            <a:r>
              <a:rPr lang="en-US" sz="3200">
                <a:solidFill>
                  <a:srgbClr val="A7E4C1"/>
                </a:solidFill>
                <a:latin typeface="Segoe UI Light" panose="020B0502040204020203" pitchFamily="34" charset="0"/>
                <a:cs typeface="Segoe UI Light" panose="020B0502040204020203" pitchFamily="34" charset="0"/>
              </a:rPr>
              <a:t>JUSTIFY</a:t>
            </a:r>
          </a:p>
        </p:txBody>
      </p:sp>
      <p:cxnSp>
        <p:nvCxnSpPr>
          <p:cNvPr id="5" name="Straight Arrow Connector 4">
            <a:extLst>
              <a:ext uri="{FF2B5EF4-FFF2-40B4-BE49-F238E27FC236}">
                <a16:creationId xmlns:a16="http://schemas.microsoft.com/office/drawing/2014/main" id="{DCD0DCB4-FB0B-4EA5-BAD5-D1643AB70869}"/>
              </a:ext>
            </a:extLst>
          </p:cNvPr>
          <p:cNvCxnSpPr/>
          <p:nvPr/>
        </p:nvCxnSpPr>
        <p:spPr>
          <a:xfrm>
            <a:off x="2401368" y="2396115"/>
            <a:ext cx="2345821" cy="0"/>
          </a:xfrm>
          <a:prstGeom prst="straightConnector1">
            <a:avLst/>
          </a:prstGeom>
          <a:ln>
            <a:solidFill>
              <a:srgbClr val="A7E4C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C0E8147-7EB2-493D-8F2C-9D5A486A04E5}"/>
              </a:ext>
            </a:extLst>
          </p:cNvPr>
          <p:cNvSpPr txBox="1"/>
          <p:nvPr/>
        </p:nvSpPr>
        <p:spPr>
          <a:xfrm>
            <a:off x="875708" y="2839715"/>
            <a:ext cx="1693635" cy="584775"/>
          </a:xfrm>
          <a:prstGeom prst="rect">
            <a:avLst/>
          </a:prstGeom>
          <a:noFill/>
        </p:spPr>
        <p:txBody>
          <a:bodyPr wrap="square" rtlCol="0">
            <a:spAutoFit/>
          </a:bodyPr>
          <a:lstStyle/>
          <a:p>
            <a:r>
              <a:rPr lang="en-US" sz="3200">
                <a:solidFill>
                  <a:srgbClr val="EE9889"/>
                </a:solidFill>
                <a:latin typeface="Segoe UI Light" panose="020B0502040204020203" pitchFamily="34" charset="0"/>
                <a:cs typeface="Segoe UI Light" panose="020B0502040204020203" pitchFamily="34" charset="0"/>
              </a:rPr>
              <a:t>ALIGN</a:t>
            </a:r>
          </a:p>
        </p:txBody>
      </p:sp>
      <p:cxnSp>
        <p:nvCxnSpPr>
          <p:cNvPr id="25" name="Straight Arrow Connector 24">
            <a:extLst>
              <a:ext uri="{FF2B5EF4-FFF2-40B4-BE49-F238E27FC236}">
                <a16:creationId xmlns:a16="http://schemas.microsoft.com/office/drawing/2014/main" id="{237921AB-D935-47DF-A91B-2D691F570F80}"/>
              </a:ext>
            </a:extLst>
          </p:cNvPr>
          <p:cNvCxnSpPr>
            <a:cxnSpLocks/>
          </p:cNvCxnSpPr>
          <p:nvPr/>
        </p:nvCxnSpPr>
        <p:spPr>
          <a:xfrm rot="5400000">
            <a:off x="-87899" y="4642515"/>
            <a:ext cx="2345821" cy="0"/>
          </a:xfrm>
          <a:prstGeom prst="straightConnector1">
            <a:avLst/>
          </a:prstGeom>
          <a:ln>
            <a:solidFill>
              <a:srgbClr val="EE988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43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5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5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924316"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JUSTIFY VS. ALIGN PROPERTIES</a:t>
            </a:r>
          </a:p>
        </p:txBody>
      </p:sp>
      <p:sp>
        <p:nvSpPr>
          <p:cNvPr id="8" name="TextBox 7">
            <a:extLst>
              <a:ext uri="{FF2B5EF4-FFF2-40B4-BE49-F238E27FC236}">
                <a16:creationId xmlns:a16="http://schemas.microsoft.com/office/drawing/2014/main" id="{0D48DF5A-F668-4246-BED9-558A73564FCA}"/>
              </a:ext>
            </a:extLst>
          </p:cNvPr>
          <p:cNvSpPr txBox="1"/>
          <p:nvPr/>
        </p:nvSpPr>
        <p:spPr>
          <a:xfrm>
            <a:off x="5512480" y="1755564"/>
            <a:ext cx="5819503" cy="1220847"/>
          </a:xfrm>
          <a:prstGeom prst="rect">
            <a:avLst/>
          </a:prstGeom>
          <a:noFill/>
        </p:spPr>
        <p:txBody>
          <a:bodyPr wrap="square" rtlCol="0">
            <a:spAutoFit/>
          </a:bodyPr>
          <a:lstStyle/>
          <a:p>
            <a:pPr>
              <a:lnSpc>
                <a:spcPts val="4400"/>
              </a:lnSpc>
            </a:pPr>
            <a:r>
              <a:rPr lang="en-US" sz="3200" spc="120">
                <a:solidFill>
                  <a:schemeClr val="bg1"/>
                </a:solidFill>
                <a:latin typeface="Consolas"/>
                <a:cs typeface="Segoe UI Light" panose="020B0502040204020203" pitchFamily="34" charset="0"/>
              </a:rPr>
              <a:t>vertical writing mode (e.g. Japanese)</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13" name="Straight Connector 12">
            <a:extLst>
              <a:ext uri="{FF2B5EF4-FFF2-40B4-BE49-F238E27FC236}">
                <a16:creationId xmlns:a16="http://schemas.microsoft.com/office/drawing/2014/main" id="{077E35E7-E091-4255-8F73-C04755BCEF88}"/>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D1CF6F4-2180-4A79-B404-55497A22F4B7}"/>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5FE6356-A89F-4CDC-878C-0DA9C73BAF6B}"/>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DB4FCE0-6851-46A7-BDB9-9EA34C4FDD8C}"/>
              </a:ext>
            </a:extLst>
          </p:cNvPr>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FC87855-C0DE-43F3-9780-C9C929B3620C}"/>
              </a:ext>
            </a:extLst>
          </p:cNvPr>
          <p:cNvSpPr txBox="1"/>
          <p:nvPr/>
        </p:nvSpPr>
        <p:spPr>
          <a:xfrm>
            <a:off x="904286" y="2103728"/>
            <a:ext cx="1693635" cy="584775"/>
          </a:xfrm>
          <a:prstGeom prst="rect">
            <a:avLst/>
          </a:prstGeom>
          <a:noFill/>
        </p:spPr>
        <p:txBody>
          <a:bodyPr wrap="square" rtlCol="0">
            <a:spAutoFit/>
          </a:bodyPr>
          <a:lstStyle/>
          <a:p>
            <a:r>
              <a:rPr lang="en-US" sz="3200">
                <a:solidFill>
                  <a:srgbClr val="EE9889"/>
                </a:solidFill>
                <a:latin typeface="Segoe UI Light" panose="020B0502040204020203" pitchFamily="34" charset="0"/>
                <a:cs typeface="Segoe UI Light" panose="020B0502040204020203" pitchFamily="34" charset="0"/>
              </a:rPr>
              <a:t>ALIGN</a:t>
            </a:r>
          </a:p>
        </p:txBody>
      </p:sp>
      <p:cxnSp>
        <p:nvCxnSpPr>
          <p:cNvPr id="5" name="Straight Arrow Connector 4">
            <a:extLst>
              <a:ext uri="{FF2B5EF4-FFF2-40B4-BE49-F238E27FC236}">
                <a16:creationId xmlns:a16="http://schemas.microsoft.com/office/drawing/2014/main" id="{DCD0DCB4-FB0B-4EA5-BAD5-D1643AB70869}"/>
              </a:ext>
            </a:extLst>
          </p:cNvPr>
          <p:cNvCxnSpPr/>
          <p:nvPr/>
        </p:nvCxnSpPr>
        <p:spPr>
          <a:xfrm>
            <a:off x="2401368" y="2396115"/>
            <a:ext cx="2345821" cy="0"/>
          </a:xfrm>
          <a:prstGeom prst="straightConnector1">
            <a:avLst/>
          </a:prstGeom>
          <a:ln>
            <a:solidFill>
              <a:srgbClr val="EE9889"/>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C0E8147-7EB2-493D-8F2C-9D5A486A04E5}"/>
              </a:ext>
            </a:extLst>
          </p:cNvPr>
          <p:cNvSpPr txBox="1"/>
          <p:nvPr/>
        </p:nvSpPr>
        <p:spPr>
          <a:xfrm>
            <a:off x="875708" y="2839715"/>
            <a:ext cx="1693635" cy="584775"/>
          </a:xfrm>
          <a:prstGeom prst="rect">
            <a:avLst/>
          </a:prstGeom>
          <a:noFill/>
        </p:spPr>
        <p:txBody>
          <a:bodyPr wrap="square" rtlCol="0">
            <a:spAutoFit/>
          </a:bodyPr>
          <a:lstStyle/>
          <a:p>
            <a:r>
              <a:rPr lang="en-US" sz="3200">
                <a:solidFill>
                  <a:srgbClr val="A7E4C1"/>
                </a:solidFill>
                <a:latin typeface="Segoe UI Light" panose="020B0502040204020203" pitchFamily="34" charset="0"/>
                <a:cs typeface="Segoe UI Light" panose="020B0502040204020203" pitchFamily="34" charset="0"/>
              </a:rPr>
              <a:t>JUSTIFY</a:t>
            </a:r>
          </a:p>
        </p:txBody>
      </p:sp>
      <p:cxnSp>
        <p:nvCxnSpPr>
          <p:cNvPr id="25" name="Straight Arrow Connector 24">
            <a:extLst>
              <a:ext uri="{FF2B5EF4-FFF2-40B4-BE49-F238E27FC236}">
                <a16:creationId xmlns:a16="http://schemas.microsoft.com/office/drawing/2014/main" id="{237921AB-D935-47DF-A91B-2D691F570F80}"/>
              </a:ext>
            </a:extLst>
          </p:cNvPr>
          <p:cNvCxnSpPr>
            <a:cxnSpLocks/>
          </p:cNvCxnSpPr>
          <p:nvPr/>
        </p:nvCxnSpPr>
        <p:spPr>
          <a:xfrm rot="5400000">
            <a:off x="-87899" y="4642515"/>
            <a:ext cx="2345821" cy="0"/>
          </a:xfrm>
          <a:prstGeom prst="straightConnector1">
            <a:avLst/>
          </a:prstGeom>
          <a:ln>
            <a:solidFill>
              <a:srgbClr val="A7E4C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1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4. SIZE AND DISTRIBUTE THE GRID!</a:t>
            </a:r>
          </a:p>
        </p:txBody>
      </p:sp>
      <p:sp>
        <p:nvSpPr>
          <p:cNvPr id="5" name="TextBox 4">
            <a:extLst>
              <a:ext uri="{FF2B5EF4-FFF2-40B4-BE49-F238E27FC236}">
                <a16:creationId xmlns:a16="http://schemas.microsoft.com/office/drawing/2014/main" id="{83DD41BD-6835-42FB-9328-095A710E36DC}"/>
              </a:ext>
            </a:extLst>
          </p:cNvPr>
          <p:cNvSpPr txBox="1"/>
          <p:nvPr/>
        </p:nvSpPr>
        <p:spPr>
          <a:xfrm>
            <a:off x="5512480" y="1755564"/>
            <a:ext cx="5303145" cy="4496424"/>
          </a:xfrm>
          <a:prstGeom prst="rect">
            <a:avLst/>
          </a:prstGeom>
          <a:noFill/>
        </p:spPr>
        <p:txBody>
          <a:bodyPr wrap="square" rtlCol="0">
            <a:spAutoFit/>
          </a:bodyPr>
          <a:lstStyle/>
          <a:p>
            <a:pPr>
              <a:lnSpc>
                <a:spcPts val="4400"/>
              </a:lnSpc>
            </a:pPr>
            <a:r>
              <a:rPr lang="en-US" sz="3200" spc="120" dirty="0">
                <a:solidFill>
                  <a:schemeClr val="bg1"/>
                </a:solidFill>
                <a:latin typeface="Consolas"/>
                <a:cs typeface="Segoe UI Light" panose="020B0502040204020203" pitchFamily="34" charset="0"/>
              </a:rPr>
              <a:t>grid-row-gap</a:t>
            </a:r>
          </a:p>
          <a:p>
            <a:pPr>
              <a:lnSpc>
                <a:spcPts val="4400"/>
              </a:lnSpc>
            </a:pPr>
            <a:r>
              <a:rPr lang="en-US" sz="3200" spc="120" dirty="0">
                <a:solidFill>
                  <a:schemeClr val="bg1"/>
                </a:solidFill>
                <a:latin typeface="Consolas"/>
                <a:cs typeface="Segoe UI Light" panose="020B0502040204020203" pitchFamily="34" charset="0"/>
              </a:rPr>
              <a:t>grid-column-gap</a:t>
            </a:r>
          </a:p>
          <a:p>
            <a:pPr>
              <a:lnSpc>
                <a:spcPts val="4400"/>
              </a:lnSpc>
            </a:pPr>
            <a:r>
              <a:rPr lang="en-US" sz="3200" spc="120" dirty="0">
                <a:solidFill>
                  <a:schemeClr val="bg1"/>
                </a:solidFill>
                <a:latin typeface="Consolas"/>
                <a:cs typeface="Segoe UI Light" panose="020B0502040204020203" pitchFamily="34" charset="0"/>
              </a:rPr>
              <a:t>grid-gap</a:t>
            </a:r>
          </a:p>
          <a:p>
            <a:endParaRPr lang="en-US" sz="3200" spc="120" dirty="0">
              <a:solidFill>
                <a:schemeClr val="bg1"/>
              </a:solidFill>
              <a:latin typeface="Consolas"/>
              <a:cs typeface="Segoe UI Light" panose="020B0502040204020203" pitchFamily="34" charset="0"/>
            </a:endParaRPr>
          </a:p>
          <a:p>
            <a:pPr>
              <a:lnSpc>
                <a:spcPts val="4400"/>
              </a:lnSpc>
            </a:pPr>
            <a:r>
              <a:rPr lang="en-US" sz="3200" spc="120" dirty="0">
                <a:solidFill>
                  <a:schemeClr val="bg1">
                    <a:lumMod val="85000"/>
                  </a:schemeClr>
                </a:solidFill>
                <a:latin typeface="Segoe UI Light" panose="020B0502040204020203" pitchFamily="34" charset="0"/>
                <a:cs typeface="Segoe UI Light" panose="020B0502040204020203" pitchFamily="34" charset="0"/>
              </a:rPr>
              <a:t>Future (in MS Edge 16):</a:t>
            </a:r>
          </a:p>
          <a:p>
            <a:pPr>
              <a:lnSpc>
                <a:spcPts val="4400"/>
              </a:lnSpc>
            </a:pPr>
            <a:r>
              <a:rPr lang="en-US" sz="3200" spc="120" dirty="0">
                <a:solidFill>
                  <a:schemeClr val="bg1">
                    <a:lumMod val="85000"/>
                  </a:schemeClr>
                </a:solidFill>
                <a:latin typeface="Consolas" panose="020B0609020204030204" pitchFamily="49" charset="0"/>
                <a:cs typeface="Segoe UI Light" panose="020B0502040204020203" pitchFamily="34" charset="0"/>
              </a:rPr>
              <a:t>row-gap</a:t>
            </a:r>
          </a:p>
          <a:p>
            <a:pPr>
              <a:lnSpc>
                <a:spcPts val="4400"/>
              </a:lnSpc>
            </a:pPr>
            <a:r>
              <a:rPr lang="en-US" sz="3200" spc="120" dirty="0">
                <a:solidFill>
                  <a:schemeClr val="bg1">
                    <a:lumMod val="85000"/>
                  </a:schemeClr>
                </a:solidFill>
                <a:latin typeface="Consolas" panose="020B0609020204030204" pitchFamily="49" charset="0"/>
                <a:cs typeface="Segoe UI Light" panose="020B0502040204020203" pitchFamily="34" charset="0"/>
              </a:rPr>
              <a:t>column-gap</a:t>
            </a:r>
          </a:p>
          <a:p>
            <a:pPr>
              <a:lnSpc>
                <a:spcPts val="4400"/>
              </a:lnSpc>
            </a:pPr>
            <a:r>
              <a:rPr lang="en-US" sz="3200" spc="120" dirty="0">
                <a:solidFill>
                  <a:schemeClr val="bg1">
                    <a:lumMod val="85000"/>
                  </a:schemeClr>
                </a:solidFill>
                <a:latin typeface="Consolas" panose="020B0609020204030204" pitchFamily="49" charset="0"/>
                <a:cs typeface="Segoe UI Light" panose="020B0502040204020203" pitchFamily="34" charset="0"/>
              </a:rPr>
              <a:t>gap</a:t>
            </a:r>
            <a:endParaRPr lang="en-US" sz="3200" spc="120" dirty="0">
              <a:solidFill>
                <a:schemeClr val="bg1">
                  <a:lumMod val="85000"/>
                </a:schemeClr>
              </a:solidFill>
              <a:latin typeface="Segoe UI Light" panose="020B0502040204020203" pitchFamily="34" charset="0"/>
              <a:cs typeface="Segoe UI Light" panose="020B0502040204020203" pitchFamily="34" charset="0"/>
            </a:endParaRPr>
          </a:p>
        </p:txBody>
      </p:sp>
      <p:cxnSp>
        <p:nvCxnSpPr>
          <p:cNvPr id="7" name="Straight Connector 6">
            <a:extLst>
              <a:ext uri="{FF2B5EF4-FFF2-40B4-BE49-F238E27FC236}">
                <a16:creationId xmlns:a16="http://schemas.microsoft.com/office/drawing/2014/main" id="{461DBF74-56D1-49D8-AD5A-CFA0B5D27063}"/>
              </a:ext>
            </a:extLst>
          </p:cNvPr>
          <p:cNvCxnSpPr/>
          <p:nvPr/>
        </p:nvCxnSpPr>
        <p:spPr>
          <a:xfrm>
            <a:off x="406344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3DD6535-498B-4C80-A91E-AA08165D2C0E}"/>
              </a:ext>
            </a:extLst>
          </p:cNvPr>
          <p:cNvCxnSpPr/>
          <p:nvPr/>
        </p:nvCxnSpPr>
        <p:spPr>
          <a:xfrm rot="16200000">
            <a:off x="2902776" y="63041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3AC0112-8B97-46AC-BF6D-888C861C3829}"/>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CC1034A-46EF-4301-B4AF-1BBA92E9524D}"/>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C17D140-CEA1-4233-80E2-D5BECAFC42AB}"/>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199832A-C136-4F59-A618-2B6AF3763CA0}"/>
              </a:ext>
            </a:extLst>
          </p:cNvPr>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61AD20-4507-4448-AA63-B39920B9CEF9}"/>
              </a:ext>
            </a:extLst>
          </p:cNvPr>
          <p:cNvCxnSpPr/>
          <p:nvPr/>
        </p:nvCxnSpPr>
        <p:spPr>
          <a:xfrm>
            <a:off x="417038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8D78E7A-6F91-43C2-86B9-7A45355CE04D}"/>
              </a:ext>
            </a:extLst>
          </p:cNvPr>
          <p:cNvCxnSpPr/>
          <p:nvPr/>
        </p:nvCxnSpPr>
        <p:spPr>
          <a:xfrm>
            <a:off x="1638415"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BCC2FB-124E-4593-9785-C5CFC2780F10}"/>
              </a:ext>
            </a:extLst>
          </p:cNvPr>
          <p:cNvCxnSpPr/>
          <p:nvPr/>
        </p:nvCxnSpPr>
        <p:spPr>
          <a:xfrm>
            <a:off x="1745355"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2A2CF8-1B7A-4474-BDD5-D6551A2C04C4}"/>
              </a:ext>
            </a:extLst>
          </p:cNvPr>
          <p:cNvCxnSpPr/>
          <p:nvPr/>
        </p:nvCxnSpPr>
        <p:spPr>
          <a:xfrm rot="16200000">
            <a:off x="2902776" y="73735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5CB0B4E-05B9-4FCC-8354-B93C94B8AB6A}"/>
              </a:ext>
            </a:extLst>
          </p:cNvPr>
          <p:cNvCxnSpPr/>
          <p:nvPr/>
        </p:nvCxnSpPr>
        <p:spPr>
          <a:xfrm rot="16200000">
            <a:off x="2902775" y="1680884"/>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D1E0F69-F027-45C0-8384-1B80188570D7}"/>
              </a:ext>
            </a:extLst>
          </p:cNvPr>
          <p:cNvCxnSpPr/>
          <p:nvPr/>
        </p:nvCxnSpPr>
        <p:spPr>
          <a:xfrm rot="16200000">
            <a:off x="2902775" y="1787824"/>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923EF74-5A21-438B-891C-8186AEC695DA}"/>
              </a:ext>
            </a:extLst>
          </p:cNvPr>
          <p:cNvCxnSpPr/>
          <p:nvPr/>
        </p:nvCxnSpPr>
        <p:spPr>
          <a:xfrm rot="16200000">
            <a:off x="2902775" y="275618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6164EF1-F8B8-42B5-84D9-52DD37CE5D08}"/>
              </a:ext>
            </a:extLst>
          </p:cNvPr>
          <p:cNvCxnSpPr/>
          <p:nvPr/>
        </p:nvCxnSpPr>
        <p:spPr>
          <a:xfrm rot="16200000">
            <a:off x="2902775" y="286312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9360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4. SIZE AND DISTRIBUTE THE GRID!</a:t>
            </a:r>
          </a:p>
        </p:txBody>
      </p:sp>
      <p:sp>
        <p:nvSpPr>
          <p:cNvPr id="5" name="TextBox 4">
            <a:extLst>
              <a:ext uri="{FF2B5EF4-FFF2-40B4-BE49-F238E27FC236}">
                <a16:creationId xmlns:a16="http://schemas.microsoft.com/office/drawing/2014/main" id="{83DD41BD-6835-42FB-9328-095A710E36DC}"/>
              </a:ext>
            </a:extLst>
          </p:cNvPr>
          <p:cNvSpPr txBox="1"/>
          <p:nvPr/>
        </p:nvSpPr>
        <p:spPr>
          <a:xfrm>
            <a:off x="5512480" y="1755564"/>
            <a:ext cx="5303145" cy="2349361"/>
          </a:xfrm>
          <a:prstGeom prst="rect">
            <a:avLst/>
          </a:prstGeom>
          <a:noFill/>
        </p:spPr>
        <p:txBody>
          <a:bodyPr wrap="square" rtlCol="0">
            <a:spAutoFit/>
          </a:bodyPr>
          <a:lstStyle/>
          <a:p>
            <a:pPr>
              <a:lnSpc>
                <a:spcPts val="4400"/>
              </a:lnSpc>
            </a:pPr>
            <a:r>
              <a:rPr lang="en-US" sz="3200" spc="120">
                <a:solidFill>
                  <a:schemeClr val="bg1"/>
                </a:solidFill>
                <a:latin typeface="Consolas"/>
                <a:cs typeface="Segoe UI Light" panose="020B0502040204020203" pitchFamily="34" charset="0"/>
              </a:rPr>
              <a:t>justify-items</a:t>
            </a:r>
          </a:p>
          <a:p>
            <a:pPr>
              <a:lnSpc>
                <a:spcPts val="4400"/>
              </a:lnSpc>
            </a:pPr>
            <a:r>
              <a:rPr lang="en-US" sz="3200" spc="120">
                <a:solidFill>
                  <a:schemeClr val="bg1"/>
                </a:solidFill>
                <a:latin typeface="Consolas"/>
                <a:cs typeface="Segoe UI Light" panose="020B0502040204020203" pitchFamily="34" charset="0"/>
              </a:rPr>
              <a:t>align-items</a:t>
            </a:r>
          </a:p>
          <a:p>
            <a:pPr>
              <a:lnSpc>
                <a:spcPts val="4400"/>
              </a:lnSpc>
            </a:pPr>
            <a:r>
              <a:rPr lang="en-US" sz="3200" spc="120">
                <a:solidFill>
                  <a:schemeClr val="bg1"/>
                </a:solidFill>
                <a:latin typeface="Consolas"/>
                <a:cs typeface="Segoe UI Light" panose="020B0502040204020203" pitchFamily="34" charset="0"/>
              </a:rPr>
              <a:t>justify-content</a:t>
            </a:r>
          </a:p>
          <a:p>
            <a:pPr>
              <a:lnSpc>
                <a:spcPts val="4400"/>
              </a:lnSpc>
            </a:pPr>
            <a:r>
              <a:rPr lang="en-US" sz="3200" spc="120">
                <a:solidFill>
                  <a:schemeClr val="bg1"/>
                </a:solidFill>
                <a:latin typeface="Consolas"/>
                <a:cs typeface="Segoe UI Light" panose="020B0502040204020203" pitchFamily="34" charset="0"/>
              </a:rPr>
              <a:t>align-content</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24" name="Straight Connector 23">
            <a:extLst>
              <a:ext uri="{FF2B5EF4-FFF2-40B4-BE49-F238E27FC236}">
                <a16:creationId xmlns:a16="http://schemas.microsoft.com/office/drawing/2014/main" id="{7CB5175B-BC79-4E14-9B68-597863116CE7}"/>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20FBEEC-1DAC-4CB8-BC3E-DB0F22A933D8}"/>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C4A7307-339E-4084-BA77-D63810421D14}"/>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0564BF-E0E5-4163-AE31-A4F6A5645988}"/>
              </a:ext>
            </a:extLst>
          </p:cNvPr>
          <p:cNvCxnSpPr/>
          <p:nvPr/>
        </p:nvCxnSpPr>
        <p:spPr>
          <a:xfrm rot="16200000">
            <a:off x="2902776"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B2666D19-1225-42F2-8A68-7BB66C1D5ACE}"/>
              </a:ext>
            </a:extLst>
          </p:cNvPr>
          <p:cNvSpPr/>
          <p:nvPr/>
        </p:nvSpPr>
        <p:spPr>
          <a:xfrm>
            <a:off x="4230167" y="4161802"/>
            <a:ext cx="696483" cy="841695"/>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6E34AB-D30A-45E8-8BD0-B76F0966EEB9}"/>
              </a:ext>
            </a:extLst>
          </p:cNvPr>
          <p:cNvSpPr/>
          <p:nvPr/>
        </p:nvSpPr>
        <p:spPr>
          <a:xfrm>
            <a:off x="1688633" y="1988837"/>
            <a:ext cx="2428283" cy="1004886"/>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AB0B39D-760F-4000-B892-28AA5261A538}"/>
              </a:ext>
            </a:extLst>
          </p:cNvPr>
          <p:cNvSpPr/>
          <p:nvPr/>
        </p:nvSpPr>
        <p:spPr>
          <a:xfrm>
            <a:off x="771237" y="3539958"/>
            <a:ext cx="921073" cy="1576268"/>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2189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4. SIZE AND DISTRIBUTE THE GRID!</a:t>
            </a:r>
          </a:p>
        </p:txBody>
      </p:sp>
      <p:sp>
        <p:nvSpPr>
          <p:cNvPr id="5" name="TextBox 4">
            <a:extLst>
              <a:ext uri="{FF2B5EF4-FFF2-40B4-BE49-F238E27FC236}">
                <a16:creationId xmlns:a16="http://schemas.microsoft.com/office/drawing/2014/main" id="{83DD41BD-6835-42FB-9328-095A710E36DC}"/>
              </a:ext>
            </a:extLst>
          </p:cNvPr>
          <p:cNvSpPr txBox="1"/>
          <p:nvPr/>
        </p:nvSpPr>
        <p:spPr>
          <a:xfrm>
            <a:off x="5512480" y="1755564"/>
            <a:ext cx="5303145" cy="2349361"/>
          </a:xfrm>
          <a:prstGeom prst="rect">
            <a:avLst/>
          </a:prstGeom>
          <a:noFill/>
        </p:spPr>
        <p:txBody>
          <a:bodyPr wrap="square" rtlCol="0">
            <a:spAutoFit/>
          </a:bodyPr>
          <a:lstStyle/>
          <a:p>
            <a:pPr>
              <a:lnSpc>
                <a:spcPts val="4400"/>
              </a:lnSpc>
            </a:pPr>
            <a:r>
              <a:rPr lang="en-US" sz="3200" spc="120">
                <a:solidFill>
                  <a:schemeClr val="bg1"/>
                </a:solidFill>
                <a:latin typeface="Consolas"/>
                <a:cs typeface="Segoe UI Light" panose="020B0502040204020203" pitchFamily="34" charset="0"/>
              </a:rPr>
              <a:t>justify-items</a:t>
            </a:r>
          </a:p>
          <a:p>
            <a:pPr>
              <a:lnSpc>
                <a:spcPts val="4400"/>
              </a:lnSpc>
            </a:pPr>
            <a:r>
              <a:rPr lang="en-US" sz="3200" spc="120">
                <a:solidFill>
                  <a:schemeClr val="bg1"/>
                </a:solidFill>
                <a:latin typeface="Consolas"/>
                <a:cs typeface="Segoe UI Light" panose="020B0502040204020203" pitchFamily="34" charset="0"/>
              </a:rPr>
              <a:t>align-items</a:t>
            </a:r>
          </a:p>
          <a:p>
            <a:pPr>
              <a:lnSpc>
                <a:spcPts val="4400"/>
              </a:lnSpc>
            </a:pPr>
            <a:r>
              <a:rPr lang="en-US" sz="3200" spc="120">
                <a:solidFill>
                  <a:schemeClr val="bg1"/>
                </a:solidFill>
                <a:latin typeface="Consolas"/>
                <a:cs typeface="Segoe UI Light" panose="020B0502040204020203" pitchFamily="34" charset="0"/>
              </a:rPr>
              <a:t>justify-content</a:t>
            </a:r>
          </a:p>
          <a:p>
            <a:pPr>
              <a:lnSpc>
                <a:spcPts val="4400"/>
              </a:lnSpc>
            </a:pPr>
            <a:r>
              <a:rPr lang="en-US" sz="3200" spc="120">
                <a:solidFill>
                  <a:schemeClr val="bg1"/>
                </a:solidFill>
                <a:latin typeface="Consolas"/>
                <a:cs typeface="Segoe UI Light" panose="020B0502040204020203" pitchFamily="34" charset="0"/>
              </a:rPr>
              <a:t>align-content</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24" name="Straight Connector 23">
            <a:extLst>
              <a:ext uri="{FF2B5EF4-FFF2-40B4-BE49-F238E27FC236}">
                <a16:creationId xmlns:a16="http://schemas.microsoft.com/office/drawing/2014/main" id="{7CB5175B-BC79-4E14-9B68-597863116CE7}"/>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20FBEEC-1DAC-4CB8-BC3E-DB0F22A933D8}"/>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C4A7307-339E-4084-BA77-D63810421D14}"/>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0564BF-E0E5-4163-AE31-A4F6A5645988}"/>
              </a:ext>
            </a:extLst>
          </p:cNvPr>
          <p:cNvCxnSpPr/>
          <p:nvPr/>
        </p:nvCxnSpPr>
        <p:spPr>
          <a:xfrm rot="16200000">
            <a:off x="2902776"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B2666D19-1225-42F2-8A68-7BB66C1D5ACE}"/>
              </a:ext>
            </a:extLst>
          </p:cNvPr>
          <p:cNvSpPr/>
          <p:nvPr/>
        </p:nvSpPr>
        <p:spPr>
          <a:xfrm>
            <a:off x="4230167" y="5123743"/>
            <a:ext cx="696483" cy="841695"/>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6E34AB-D30A-45E8-8BD0-B76F0966EEB9}"/>
              </a:ext>
            </a:extLst>
          </p:cNvPr>
          <p:cNvSpPr/>
          <p:nvPr/>
        </p:nvSpPr>
        <p:spPr>
          <a:xfrm>
            <a:off x="1688633" y="2950778"/>
            <a:ext cx="2428283" cy="1004886"/>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AB0B39D-760F-4000-B892-28AA5261A538}"/>
              </a:ext>
            </a:extLst>
          </p:cNvPr>
          <p:cNvSpPr/>
          <p:nvPr/>
        </p:nvSpPr>
        <p:spPr>
          <a:xfrm>
            <a:off x="771237" y="4501899"/>
            <a:ext cx="921073" cy="1576268"/>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29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F4A73-3D2C-4451-8CF6-BB3E203DF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69578"/>
            <a:ext cx="2752344" cy="2473179"/>
          </a:xfrm>
          <a:prstGeom prst="rect">
            <a:avLst/>
          </a:prstGeom>
        </p:spPr>
      </p:pic>
      <p:pic>
        <p:nvPicPr>
          <p:cNvPr id="6" name="Picture 5">
            <a:extLst>
              <a:ext uri="{FF2B5EF4-FFF2-40B4-BE49-F238E27FC236}">
                <a16:creationId xmlns:a16="http://schemas.microsoft.com/office/drawing/2014/main" id="{6B9C6E72-2435-4752-8C3F-568C2BD61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3284" y="0"/>
            <a:ext cx="2752638" cy="6858000"/>
          </a:xfrm>
          <a:prstGeom prst="rect">
            <a:avLst/>
          </a:prstGeom>
        </p:spPr>
      </p:pic>
      <p:pic>
        <p:nvPicPr>
          <p:cNvPr id="8" name="Picture 7">
            <a:extLst>
              <a:ext uri="{FF2B5EF4-FFF2-40B4-BE49-F238E27FC236}">
                <a16:creationId xmlns:a16="http://schemas.microsoft.com/office/drawing/2014/main" id="{BEE8C0E3-F1D6-4E03-8CB1-131AC3B46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906889"/>
            <a:ext cx="2752344" cy="2886029"/>
          </a:xfrm>
          <a:prstGeom prst="rect">
            <a:avLst/>
          </a:prstGeom>
        </p:spPr>
      </p:pic>
      <p:pic>
        <p:nvPicPr>
          <p:cNvPr id="16" name="Picture 15">
            <a:extLst>
              <a:ext uri="{FF2B5EF4-FFF2-40B4-BE49-F238E27FC236}">
                <a16:creationId xmlns:a16="http://schemas.microsoft.com/office/drawing/2014/main" id="{7AAC8152-A6CD-4F1A-9FEA-0601A3442E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6862" y="2968034"/>
            <a:ext cx="2752344" cy="4391954"/>
          </a:xfrm>
          <a:prstGeom prst="rect">
            <a:avLst/>
          </a:prstGeom>
        </p:spPr>
      </p:pic>
      <p:pic>
        <p:nvPicPr>
          <p:cNvPr id="19" name="Picture 18">
            <a:extLst>
              <a:ext uri="{FF2B5EF4-FFF2-40B4-BE49-F238E27FC236}">
                <a16:creationId xmlns:a16="http://schemas.microsoft.com/office/drawing/2014/main" id="{243BA697-03F3-44D2-9262-9647DC8165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149693"/>
            <a:ext cx="2752344" cy="5055139"/>
          </a:xfrm>
          <a:prstGeom prst="rect">
            <a:avLst/>
          </a:prstGeom>
        </p:spPr>
      </p:pic>
      <p:pic>
        <p:nvPicPr>
          <p:cNvPr id="21" name="Picture 20">
            <a:extLst>
              <a:ext uri="{FF2B5EF4-FFF2-40B4-BE49-F238E27FC236}">
                <a16:creationId xmlns:a16="http://schemas.microsoft.com/office/drawing/2014/main" id="{866C44A9-299D-4506-B5C3-49CA43CF30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6862" y="0"/>
            <a:ext cx="2752344" cy="2713353"/>
          </a:xfrm>
          <a:prstGeom prst="rect">
            <a:avLst/>
          </a:prstGeom>
        </p:spPr>
      </p:pic>
      <p:pic>
        <p:nvPicPr>
          <p:cNvPr id="23" name="Picture 22">
            <a:extLst>
              <a:ext uri="{FF2B5EF4-FFF2-40B4-BE49-F238E27FC236}">
                <a16:creationId xmlns:a16="http://schemas.microsoft.com/office/drawing/2014/main" id="{87F0D5C3-560A-4456-A8C4-C4B6F2F761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84156" y="1534686"/>
            <a:ext cx="2752344" cy="2293620"/>
          </a:xfrm>
          <a:prstGeom prst="rect">
            <a:avLst/>
          </a:prstGeom>
        </p:spPr>
      </p:pic>
      <p:pic>
        <p:nvPicPr>
          <p:cNvPr id="25" name="Picture 24" descr="A bunch of different types of food&#10;&#10;Description generated with very high confidence">
            <a:extLst>
              <a:ext uri="{FF2B5EF4-FFF2-40B4-BE49-F238E27FC236}">
                <a16:creationId xmlns:a16="http://schemas.microsoft.com/office/drawing/2014/main" id="{5E88D7AF-5075-4F6A-8ECE-365F0E6AE3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80146" y="4105656"/>
            <a:ext cx="2752344" cy="2752344"/>
          </a:xfrm>
          <a:prstGeom prst="rect">
            <a:avLst/>
          </a:prstGeom>
        </p:spPr>
      </p:pic>
      <p:pic>
        <p:nvPicPr>
          <p:cNvPr id="13" name="Picture 12">
            <a:extLst>
              <a:ext uri="{FF2B5EF4-FFF2-40B4-BE49-F238E27FC236}">
                <a16:creationId xmlns:a16="http://schemas.microsoft.com/office/drawing/2014/main" id="{E1695AF4-4D87-4496-8E6D-66573D8A8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0146" y="-1623011"/>
            <a:ext cx="2752344" cy="2886029"/>
          </a:xfrm>
          <a:prstGeom prst="rect">
            <a:avLst/>
          </a:prstGeom>
        </p:spPr>
      </p:pic>
    </p:spTree>
    <p:extLst>
      <p:ext uri="{BB962C8B-B14F-4D97-AF65-F5344CB8AC3E}">
        <p14:creationId xmlns:p14="http://schemas.microsoft.com/office/powerpoint/2010/main" val="3412031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1200329"/>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BASIC EXAMPLE WITH</a:t>
            </a:r>
          </a:p>
          <a:p>
            <a:r>
              <a:rPr lang="en-US" sz="3600">
                <a:latin typeface="Segoe UI Light" panose="020B0502040204020203" pitchFamily="34" charset="0"/>
                <a:cs typeface="Segoe UI Light" panose="020B0502040204020203" pitchFamily="34" charset="0"/>
              </a:rPr>
              <a:t>EXPLICIT PLACEMENT</a:t>
            </a:r>
          </a:p>
        </p:txBody>
      </p:sp>
    </p:spTree>
    <p:extLst>
      <p:ext uri="{BB962C8B-B14F-4D97-AF65-F5344CB8AC3E}">
        <p14:creationId xmlns:p14="http://schemas.microsoft.com/office/powerpoint/2010/main" val="21662796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5C4BC6D-E569-4EE0-B938-657BE8951F05}"/>
              </a:ext>
            </a:extLst>
          </p:cNvPr>
          <p:cNvCxnSpPr>
            <a:cxnSpLocks/>
          </p:cNvCxnSpPr>
          <p:nvPr/>
        </p:nvCxnSpPr>
        <p:spPr>
          <a:xfrm>
            <a:off x="7270058"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E11C389-0B61-460F-BE99-5ADE5D67DBE1}"/>
              </a:ext>
            </a:extLst>
          </p:cNvPr>
          <p:cNvCxnSpPr>
            <a:cxnSpLocks/>
          </p:cNvCxnSpPr>
          <p:nvPr/>
        </p:nvCxnSpPr>
        <p:spPr>
          <a:xfrm>
            <a:off x="457201"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CC82554-0147-4821-876A-7C222C20CA8A}"/>
              </a:ext>
            </a:extLst>
          </p:cNvPr>
          <p:cNvCxnSpPr>
            <a:cxnSpLocks/>
          </p:cNvCxnSpPr>
          <p:nvPr/>
        </p:nvCxnSpPr>
        <p:spPr>
          <a:xfrm flipV="1">
            <a:off x="293483" y="6078168"/>
            <a:ext cx="7144709"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23014F6-CBBF-47AB-A80B-5858E4707E0E}"/>
              </a:ext>
            </a:extLst>
          </p:cNvPr>
          <p:cNvCxnSpPr>
            <a:cxnSpLocks/>
          </p:cNvCxnSpPr>
          <p:nvPr/>
        </p:nvCxnSpPr>
        <p:spPr>
          <a:xfrm flipV="1">
            <a:off x="293482" y="455665"/>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17ABB96-EB8D-484F-A8A5-26AF77D7703A}"/>
              </a:ext>
            </a:extLst>
          </p:cNvPr>
          <p:cNvCxnSpPr>
            <a:cxnSpLocks/>
          </p:cNvCxnSpPr>
          <p:nvPr/>
        </p:nvCxnSpPr>
        <p:spPr>
          <a:xfrm flipV="1">
            <a:off x="293482" y="2356568"/>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E8B2CB8-FD86-4DF5-9913-1A9ADC9C96F0}"/>
              </a:ext>
            </a:extLst>
          </p:cNvPr>
          <p:cNvCxnSpPr>
            <a:cxnSpLocks/>
          </p:cNvCxnSpPr>
          <p:nvPr/>
        </p:nvCxnSpPr>
        <p:spPr>
          <a:xfrm flipV="1">
            <a:off x="293482" y="4166572"/>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567A4AC-5ACE-4DE3-B320-832165EEF236}"/>
              </a:ext>
            </a:extLst>
          </p:cNvPr>
          <p:cNvCxnSpPr>
            <a:cxnSpLocks/>
          </p:cNvCxnSpPr>
          <p:nvPr/>
        </p:nvCxnSpPr>
        <p:spPr>
          <a:xfrm flipV="1">
            <a:off x="293482" y="2254974"/>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D53D9C5-D56F-4799-9CA5-D16370EAECCE}"/>
              </a:ext>
            </a:extLst>
          </p:cNvPr>
          <p:cNvCxnSpPr>
            <a:cxnSpLocks/>
          </p:cNvCxnSpPr>
          <p:nvPr/>
        </p:nvCxnSpPr>
        <p:spPr>
          <a:xfrm flipV="1">
            <a:off x="293482" y="4273509"/>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07577EC-9E9A-45C3-85AC-E6C6CC0BAB98}"/>
              </a:ext>
            </a:extLst>
          </p:cNvPr>
          <p:cNvCxnSpPr>
            <a:cxnSpLocks/>
          </p:cNvCxnSpPr>
          <p:nvPr/>
        </p:nvCxnSpPr>
        <p:spPr>
          <a:xfrm>
            <a:off x="5660194"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2AC4E8E-C73B-4398-9F0E-8C97516D90DD}"/>
              </a:ext>
            </a:extLst>
          </p:cNvPr>
          <p:cNvCxnSpPr>
            <a:cxnSpLocks/>
          </p:cNvCxnSpPr>
          <p:nvPr/>
        </p:nvCxnSpPr>
        <p:spPr>
          <a:xfrm>
            <a:off x="5772481"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99B859B-E03B-4F4E-9912-80492CB81C92}"/>
              </a:ext>
            </a:extLst>
          </p:cNvPr>
          <p:cNvCxnSpPr>
            <a:cxnSpLocks/>
          </p:cNvCxnSpPr>
          <p:nvPr/>
        </p:nvCxnSpPr>
        <p:spPr>
          <a:xfrm>
            <a:off x="1957141"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9EE022A-08FC-4388-AC87-FE983EA38956}"/>
              </a:ext>
            </a:extLst>
          </p:cNvPr>
          <p:cNvCxnSpPr>
            <a:cxnSpLocks/>
          </p:cNvCxnSpPr>
          <p:nvPr/>
        </p:nvCxnSpPr>
        <p:spPr>
          <a:xfrm>
            <a:off x="2069428"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ECEE351C-3ECA-44D9-BAD5-0803A046E10F}"/>
              </a:ext>
            </a:extLst>
          </p:cNvPr>
          <p:cNvGrpSpPr/>
          <p:nvPr/>
        </p:nvGrpSpPr>
        <p:grpSpPr>
          <a:xfrm>
            <a:off x="457201" y="450318"/>
            <a:ext cx="6812857" cy="5628024"/>
            <a:chOff x="457201" y="450318"/>
            <a:chExt cx="6812857" cy="5628024"/>
          </a:xfrm>
        </p:grpSpPr>
        <p:grpSp>
          <p:nvGrpSpPr>
            <p:cNvPr id="52" name="Group 51">
              <a:extLst>
                <a:ext uri="{FF2B5EF4-FFF2-40B4-BE49-F238E27FC236}">
                  <a16:creationId xmlns:a16="http://schemas.microsoft.com/office/drawing/2014/main" id="{3483C9CD-1813-4F63-B000-7EFB4FD662CD}"/>
                </a:ext>
              </a:extLst>
            </p:cNvPr>
            <p:cNvGrpSpPr/>
            <p:nvPr/>
          </p:nvGrpSpPr>
          <p:grpSpPr>
            <a:xfrm>
              <a:off x="2072106" y="455665"/>
              <a:ext cx="3582742" cy="5622503"/>
              <a:chOff x="2072106" y="455665"/>
              <a:chExt cx="3582742" cy="5622503"/>
            </a:xfrm>
          </p:grpSpPr>
          <p:sp>
            <p:nvSpPr>
              <p:cNvPr id="32" name="Rectangle 31">
                <a:extLst>
                  <a:ext uri="{FF2B5EF4-FFF2-40B4-BE49-F238E27FC236}">
                    <a16:creationId xmlns:a16="http://schemas.microsoft.com/office/drawing/2014/main" id="{2D6A8674-2E4A-49FE-AF77-1901C3DAFE4D}"/>
                  </a:ext>
                </a:extLst>
              </p:cNvPr>
              <p:cNvSpPr/>
              <p:nvPr/>
            </p:nvSpPr>
            <p:spPr>
              <a:xfrm>
                <a:off x="2072106" y="455665"/>
                <a:ext cx="3582742" cy="562250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6E3EC38-81C4-4911-BA33-EA62760D715C}"/>
                  </a:ext>
                </a:extLst>
              </p:cNvPr>
              <p:cNvSpPr txBox="1"/>
              <p:nvPr/>
            </p:nvSpPr>
            <p:spPr>
              <a:xfrm>
                <a:off x="2138588" y="2887551"/>
                <a:ext cx="3406646" cy="1938992"/>
              </a:xfrm>
              <a:prstGeom prst="rect">
                <a:avLst/>
              </a:prstGeom>
              <a:noFill/>
            </p:spPr>
            <p:txBody>
              <a:bodyPr wrap="square" rtlCol="0">
                <a:spAutoFit/>
              </a:bodyPr>
              <a:lstStyle/>
              <a:p>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metus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purus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ac pharetra </a:t>
                </a:r>
                <a:r>
                  <a:rPr lang="en-US" sz="600" err="1">
                    <a:latin typeface="Segoe UI" panose="020B0502040204020203" pitchFamily="34" charset="0"/>
                    <a:cs typeface="Segoe UI" panose="020B0502040204020203" pitchFamily="34" charset="0"/>
                  </a:rPr>
                  <a:t>facilisis</a:t>
                </a:r>
                <a:r>
                  <a:rPr lang="en-US" sz="600">
                    <a:latin typeface="Segoe UI" panose="020B0502040204020203" pitchFamily="34" charset="0"/>
                    <a:cs typeface="Segoe UI" panose="020B0502040204020203" pitchFamily="34" charset="0"/>
                  </a:rPr>
                  <a:t>. Cras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efficitur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Praesent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eget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massa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euismod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dui </a:t>
                </a:r>
                <a:r>
                  <a:rPr lang="en-US" sz="600" err="1">
                    <a:latin typeface="Segoe UI" panose="020B0502040204020203" pitchFamily="34" charset="0"/>
                    <a:cs typeface="Segoe UI" panose="020B0502040204020203" pitchFamily="34" charset="0"/>
                  </a:rPr>
                  <a:t>purus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eleifend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accumsan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hac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habitasse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platea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dictumst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lorem </a:t>
                </a:r>
                <a:r>
                  <a:rPr lang="en-US" sz="600" err="1">
                    <a:latin typeface="Segoe UI" panose="020B0502040204020203" pitchFamily="34" charset="0"/>
                    <a:cs typeface="Segoe UI" panose="020B0502040204020203" pitchFamily="34" charset="0"/>
                  </a:rPr>
                  <a:t>diam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congue</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id ex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est</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Duis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et nisi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a:t>
                </a:r>
              </a:p>
              <a:p>
                <a:endParaRPr lang="en-US" sz="600">
                  <a:latin typeface="Segoe UI" panose="020B0502040204020203" pitchFamily="34" charset="0"/>
                  <a:cs typeface="Segoe UI" panose="020B0502040204020203" pitchFamily="34" charset="0"/>
                </a:endParaRPr>
              </a:p>
              <a:p>
                <a:r>
                  <a:rPr lang="en-US" sz="600" err="1">
                    <a:latin typeface="Segoe UI" panose="020B0502040204020203" pitchFamily="34" charset="0"/>
                    <a:cs typeface="Segoe UI" panose="020B0502040204020203" pitchFamily="34" charset="0"/>
                  </a:rPr>
                  <a:t>Donec</a:t>
                </a:r>
                <a:r>
                  <a:rPr lang="en-US" sz="600">
                    <a:latin typeface="Segoe UI" panose="020B0502040204020203" pitchFamily="34" charset="0"/>
                    <a:cs typeface="Segoe UI" panose="020B0502040204020203" pitchFamily="34" charset="0"/>
                  </a:rPr>
                  <a:t> maximus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Nunc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dolor cursus </a:t>
                </a:r>
                <a:r>
                  <a:rPr lang="en-US" sz="600" err="1">
                    <a:latin typeface="Segoe UI" panose="020B0502040204020203" pitchFamily="34" charset="0"/>
                    <a:cs typeface="Segoe UI" panose="020B0502040204020203" pitchFamily="34" charset="0"/>
                  </a:rPr>
                  <a:t>facilisis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Phasellus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efficitur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volutpat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ultrices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vitae cursus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non. Nunc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eleifend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vitae pulvinar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lacinia</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arcu</a:t>
                </a:r>
                <a:r>
                  <a:rPr lang="en-US" sz="600">
                    <a:latin typeface="Segoe UI" panose="020B0502040204020203" pitchFamily="34" charset="0"/>
                    <a:cs typeface="Segoe UI" panose="020B0502040204020203" pitchFamily="34" charset="0"/>
                  </a:rPr>
                  <a:t> dolor,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id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malesuada</a:t>
                </a:r>
                <a:r>
                  <a:rPr lang="en-US" sz="600">
                    <a:latin typeface="Segoe UI" panose="020B0502040204020203" pitchFamily="34" charset="0"/>
                    <a:cs typeface="Segoe UI" panose="020B0502040204020203" pitchFamily="34" charset="0"/>
                  </a:rPr>
                  <a:t> fames ac ante ipsum </a:t>
                </a:r>
                <a:r>
                  <a:rPr lang="en-US" sz="600" err="1">
                    <a:latin typeface="Segoe UI" panose="020B0502040204020203" pitchFamily="34" charset="0"/>
                    <a:cs typeface="Segoe UI" panose="020B0502040204020203" pitchFamily="34" charset="0"/>
                  </a:rPr>
                  <a:t>primis</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faucibus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Etiam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scelerisque</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pellentesque</a:t>
                </a:r>
                <a:r>
                  <a:rPr lang="en-US" sz="600">
                    <a:latin typeface="Segoe UI" panose="020B0502040204020203" pitchFamily="34" charset="0"/>
                    <a:cs typeface="Segoe UI" panose="020B0502040204020203" pitchFamily="34" charset="0"/>
                  </a:rPr>
                  <a:t> ante </a:t>
                </a:r>
                <a:r>
                  <a:rPr lang="en-US" sz="600" err="1">
                    <a:latin typeface="Segoe UI" panose="020B0502040204020203" pitchFamily="34" charset="0"/>
                    <a:cs typeface="Segoe UI" panose="020B0502040204020203" pitchFamily="34" charset="0"/>
                  </a:rPr>
                  <a:t>egestas</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Curabitur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pharetra.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mollis</a:t>
                </a:r>
                <a:r>
                  <a:rPr lang="en-US" sz="600">
                    <a:latin typeface="Segoe UI" panose="020B0502040204020203" pitchFamily="34" charset="0"/>
                    <a:cs typeface="Segoe UI" panose="020B0502040204020203" pitchFamily="34" charset="0"/>
                  </a:rPr>
                  <a:t> tempus. </a:t>
                </a:r>
                <a:r>
                  <a:rPr lang="en-US" sz="600" err="1">
                    <a:latin typeface="Segoe UI" panose="020B0502040204020203" pitchFamily="34" charset="0"/>
                    <a:cs typeface="Segoe UI" panose="020B0502040204020203" pitchFamily="34" charset="0"/>
                  </a:rPr>
                  <a:t>Phasellus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aliquet</a:t>
                </a:r>
                <a:r>
                  <a:rPr lang="en-US" sz="600">
                    <a:latin typeface="Segoe UI" panose="020B0502040204020203" pitchFamily="34" charset="0"/>
                    <a:cs typeface="Segoe UI" panose="020B0502040204020203" pitchFamily="34" charset="0"/>
                  </a:rPr>
                  <a:t> ligula </a:t>
                </a:r>
                <a:r>
                  <a:rPr lang="en-US" sz="600" err="1">
                    <a:latin typeface="Segoe UI" panose="020B0502040204020203" pitchFamily="34" charset="0"/>
                    <a:cs typeface="Segoe UI" panose="020B0502040204020203" pitchFamily="34" charset="0"/>
                  </a:rPr>
                  <a:t>leo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sed.</a:t>
                </a:r>
              </a:p>
              <a:p>
                <a:endParaRPr lang="en-US" sz="600">
                  <a:latin typeface="Segoe UI" panose="020B0502040204020203" pitchFamily="34" charset="0"/>
                  <a:cs typeface="Segoe UI" panose="020B0502040204020203" pitchFamily="34" charset="0"/>
                </a:endParaRPr>
              </a:p>
              <a:p>
                <a:r>
                  <a:rPr lang="en-US" sz="600">
                    <a:latin typeface="Segoe UI" panose="020B0502040204020203" pitchFamily="34" charset="0"/>
                    <a:cs typeface="Segoe UI" panose="020B0502040204020203" pitchFamily="34" charset="0"/>
                  </a:rPr>
                  <a:t>Maecenas maximus ante non </a:t>
                </a:r>
                <a:r>
                  <a:rPr lang="en-US" sz="600" err="1">
                    <a:latin typeface="Segoe UI" panose="020B0502040204020203" pitchFamily="34" charset="0"/>
                    <a:cs typeface="Segoe UI" panose="020B0502040204020203" pitchFamily="34" charset="0"/>
                  </a:rPr>
                  <a:t>arcu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ultricies</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magna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Etiam</a:t>
                </a:r>
                <a:r>
                  <a:rPr lang="en-US" sz="600">
                    <a:latin typeface="Segoe UI" panose="020B0502040204020203" pitchFamily="34" charset="0"/>
                    <a:cs typeface="Segoe UI" panose="020B0502040204020203" pitchFamily="34" charset="0"/>
                  </a:rPr>
                  <a:t> dolor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scelerisque</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id,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luctus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tempus </a:t>
                </a:r>
                <a:r>
                  <a:rPr lang="en-US" sz="600" err="1">
                    <a:latin typeface="Segoe UI" panose="020B0502040204020203" pitchFamily="34" charset="0"/>
                    <a:cs typeface="Segoe UI" panose="020B0502040204020203" pitchFamily="34" charset="0"/>
                  </a:rPr>
                  <a:t>blandit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luctus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Donec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volutpat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Praesent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fermentum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eros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lorem,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a mi. </a:t>
                </a:r>
              </a:p>
            </p:txBody>
          </p:sp>
          <p:pic>
            <p:nvPicPr>
              <p:cNvPr id="43" name="Picture 42">
                <a:extLst>
                  <a:ext uri="{FF2B5EF4-FFF2-40B4-BE49-F238E27FC236}">
                    <a16:creationId xmlns:a16="http://schemas.microsoft.com/office/drawing/2014/main" id="{A184B5EA-8A9A-417F-A1F4-8CE9E4718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7" y="626132"/>
                <a:ext cx="3252444" cy="2159826"/>
              </a:xfrm>
              <a:prstGeom prst="rect">
                <a:avLst/>
              </a:prstGeom>
            </p:spPr>
          </p:pic>
        </p:grpSp>
        <p:grpSp>
          <p:nvGrpSpPr>
            <p:cNvPr id="53" name="Group 52">
              <a:extLst>
                <a:ext uri="{FF2B5EF4-FFF2-40B4-BE49-F238E27FC236}">
                  <a16:creationId xmlns:a16="http://schemas.microsoft.com/office/drawing/2014/main" id="{01CCE418-B4AF-4342-9A4D-6DEF368D57C9}"/>
                </a:ext>
              </a:extLst>
            </p:cNvPr>
            <p:cNvGrpSpPr/>
            <p:nvPr/>
          </p:nvGrpSpPr>
          <p:grpSpPr>
            <a:xfrm>
              <a:off x="457201" y="455665"/>
              <a:ext cx="1497268" cy="5622503"/>
              <a:chOff x="457201" y="455665"/>
              <a:chExt cx="1497268" cy="5622503"/>
            </a:xfrm>
          </p:grpSpPr>
          <p:sp>
            <p:nvSpPr>
              <p:cNvPr id="31" name="Rectangle 30">
                <a:extLst>
                  <a:ext uri="{FF2B5EF4-FFF2-40B4-BE49-F238E27FC236}">
                    <a16:creationId xmlns:a16="http://schemas.microsoft.com/office/drawing/2014/main" id="{F442EF46-F477-406F-BF94-24998CC711DF}"/>
                  </a:ext>
                </a:extLst>
              </p:cNvPr>
              <p:cNvSpPr/>
              <p:nvPr/>
            </p:nvSpPr>
            <p:spPr>
              <a:xfrm>
                <a:off x="457201" y="455665"/>
                <a:ext cx="1497268" cy="5622503"/>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5BFDAF4-3289-413A-8267-AD8D55E54BA1}"/>
                  </a:ext>
                </a:extLst>
              </p:cNvPr>
              <p:cNvSpPr txBox="1"/>
              <p:nvPr/>
            </p:nvSpPr>
            <p:spPr>
              <a:xfrm>
                <a:off x="566507" y="562602"/>
                <a:ext cx="1273300" cy="276999"/>
              </a:xfrm>
              <a:prstGeom prst="rect">
                <a:avLst/>
              </a:prstGeom>
              <a:noFill/>
            </p:spPr>
            <p:txBody>
              <a:bodyPr wrap="square" rtlCol="0">
                <a:spAutoFit/>
              </a:bodyPr>
              <a:lstStyle/>
              <a:p>
                <a:r>
                  <a:rPr lang="en-US" sz="1200">
                    <a:latin typeface="Segoe UI Semilight" panose="020B0402040204020203" pitchFamily="34" charset="0"/>
                    <a:cs typeface="Segoe UI Semilight" panose="020B0402040204020203" pitchFamily="34" charset="0"/>
                  </a:rPr>
                  <a:t>Bork!</a:t>
                </a:r>
                <a:endParaRPr lang="en-US" sz="1200" b="1">
                  <a:latin typeface="Segoe UI Semilight" panose="020B0402040204020203" pitchFamily="34" charset="0"/>
                  <a:cs typeface="Segoe UI Semilight" panose="020B0402040204020203" pitchFamily="34" charset="0"/>
                </a:endParaRPr>
              </a:p>
            </p:txBody>
          </p:sp>
          <p:sp>
            <p:nvSpPr>
              <p:cNvPr id="44" name="TextBox 43">
                <a:extLst>
                  <a:ext uri="{FF2B5EF4-FFF2-40B4-BE49-F238E27FC236}">
                    <a16:creationId xmlns:a16="http://schemas.microsoft.com/office/drawing/2014/main" id="{0AFC9C46-46FA-42BC-A93A-C4AF1E9E2065}"/>
                  </a:ext>
                </a:extLst>
              </p:cNvPr>
              <p:cNvSpPr txBox="1"/>
              <p:nvPr/>
            </p:nvSpPr>
            <p:spPr>
              <a:xfrm>
                <a:off x="566507" y="839601"/>
                <a:ext cx="1273300" cy="3785652"/>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Lorem ipsum dolor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adipiscing</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Suspendisse</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bibendum</a:t>
                </a:r>
                <a:r>
                  <a:rPr lang="en-US" sz="600">
                    <a:latin typeface="Segoe UI" panose="020B0502040204020203" pitchFamily="34" charset="0"/>
                    <a:cs typeface="Segoe UI" panose="020B0502040204020203" pitchFamily="34" charset="0"/>
                  </a:rPr>
                  <a:t> ligula et,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auctor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 ex, vitae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ullamcorper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ac ante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nisl</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libero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Cras vitae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id, semper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Maecenas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felis</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sollicitudin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accumsan</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aliquet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magna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tristique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Pellentesque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blandit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quam</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tincidunt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fermentum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non </a:t>
                </a:r>
                <a:r>
                  <a:rPr lang="en-US" sz="600" err="1">
                    <a:latin typeface="Segoe UI" panose="020B0502040204020203" pitchFamily="34" charset="0"/>
                    <a:cs typeface="Segoe UI" panose="020B0502040204020203" pitchFamily="34" charset="0"/>
                  </a:rPr>
                  <a:t>placerat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ligula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diam</a:t>
                </a:r>
                <a:r>
                  <a:rPr lang="en-US" sz="600">
                    <a:latin typeface="Segoe UI" panose="020B0502040204020203" pitchFamily="34" charset="0"/>
                    <a:cs typeface="Segoe UI" panose="020B0502040204020203" pitchFamily="34" charset="0"/>
                  </a:rPr>
                  <a:t> ac diam.</a:t>
                </a:r>
              </a:p>
              <a:p>
                <a:endParaRPr lang="en-US" sz="600" b="1">
                  <a:latin typeface="Segoe UI" panose="020B0502040204020203" pitchFamily="34" charset="0"/>
                  <a:cs typeface="Segoe UI" panose="020B0502040204020203" pitchFamily="34" charset="0"/>
                </a:endParaRPr>
              </a:p>
              <a:p>
                <a:r>
                  <a:rPr lang="en-US" sz="600">
                    <a:latin typeface="Segoe UI" panose="020B0502040204020203" pitchFamily="34" charset="0"/>
                    <a:cs typeface="Segoe UI" panose="020B0502040204020203" pitchFamily="34" charset="0"/>
                  </a:rPr>
                  <a:t>Nam id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maximus dictum </a:t>
                </a:r>
                <a:r>
                  <a:rPr lang="en-US" sz="600" err="1">
                    <a:latin typeface="Segoe UI" panose="020B0502040204020203" pitchFamily="34" charset="0"/>
                    <a:cs typeface="Segoe UI" panose="020B0502040204020203" pitchFamily="34" charset="0"/>
                  </a:rPr>
                  <a:t>sagittis</a:t>
                </a:r>
                <a:r>
                  <a:rPr lang="en-US" sz="600">
                    <a:latin typeface="Segoe UI" panose="020B0502040204020203" pitchFamily="34" charset="0"/>
                    <a:cs typeface="Segoe UI" panose="020B0502040204020203" pitchFamily="34" charset="0"/>
                  </a:rPr>
                  <a:t> vitae sem.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feugiat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ultrices</a:t>
                </a:r>
                <a:r>
                  <a:rPr lang="en-US" sz="600">
                    <a:latin typeface="Segoe UI" panose="020B0502040204020203" pitchFamily="34" charset="0"/>
                    <a:cs typeface="Segoe UI" panose="020B0502040204020203" pitchFamily="34" charset="0"/>
                  </a:rPr>
                  <a:t> pharetra.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eros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cursus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ipsum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Cras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eget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feugiat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Maecenas ac lorem pulvinar,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nunc</a:t>
                </a:r>
                <a:r>
                  <a:rPr lang="en-US" sz="600">
                    <a:latin typeface="Segoe UI" panose="020B0502040204020203" pitchFamily="34" charset="0"/>
                    <a:cs typeface="Segoe UI" panose="020B0502040204020203" pitchFamily="34" charset="0"/>
                  </a:rPr>
                  <a:t> non, </a:t>
                </a:r>
                <a:r>
                  <a:rPr lang="en-US" sz="600" err="1">
                    <a:latin typeface="Segoe UI" panose="020B0502040204020203" pitchFamily="34" charset="0"/>
                    <a:cs typeface="Segoe UI" panose="020B0502040204020203" pitchFamily="34" charset="0"/>
                  </a:rPr>
                  <a:t>sagittis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sapien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a:t>
                </a:r>
              </a:p>
            </p:txBody>
          </p:sp>
        </p:grpSp>
        <p:grpSp>
          <p:nvGrpSpPr>
            <p:cNvPr id="51" name="Group 50">
              <a:extLst>
                <a:ext uri="{FF2B5EF4-FFF2-40B4-BE49-F238E27FC236}">
                  <a16:creationId xmlns:a16="http://schemas.microsoft.com/office/drawing/2014/main" id="{F17CC757-C84D-4198-8245-BA1593A0F221}"/>
                </a:ext>
              </a:extLst>
            </p:cNvPr>
            <p:cNvGrpSpPr/>
            <p:nvPr/>
          </p:nvGrpSpPr>
          <p:grpSpPr>
            <a:xfrm>
              <a:off x="5767134" y="450318"/>
              <a:ext cx="1502924" cy="1804656"/>
              <a:chOff x="5767134" y="450318"/>
              <a:chExt cx="1502924" cy="1804656"/>
            </a:xfrm>
          </p:grpSpPr>
          <p:sp>
            <p:nvSpPr>
              <p:cNvPr id="33" name="Rectangle 32">
                <a:extLst>
                  <a:ext uri="{FF2B5EF4-FFF2-40B4-BE49-F238E27FC236}">
                    <a16:creationId xmlns:a16="http://schemas.microsoft.com/office/drawing/2014/main" id="{38F349C8-BA7F-492F-8B6A-C6282B5789F6}"/>
                  </a:ext>
                </a:extLst>
              </p:cNvPr>
              <p:cNvSpPr/>
              <p:nvPr/>
            </p:nvSpPr>
            <p:spPr>
              <a:xfrm>
                <a:off x="5767134" y="450318"/>
                <a:ext cx="1502924" cy="180465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3D47BE0-5A21-432A-A9D1-E99228909009}"/>
                  </a:ext>
                </a:extLst>
              </p:cNvPr>
              <p:cNvSpPr txBox="1"/>
              <p:nvPr/>
            </p:nvSpPr>
            <p:spPr>
              <a:xfrm>
                <a:off x="5879124" y="562601"/>
                <a:ext cx="1273300" cy="1200329"/>
              </a:xfrm>
              <a:prstGeom prst="rect">
                <a:avLst/>
              </a:prstGeom>
              <a:noFill/>
            </p:spPr>
            <p:txBody>
              <a:bodyPr wrap="square" rtlCol="0">
                <a:spAutoFit/>
              </a:bodyPr>
              <a:lstStyle/>
              <a:p>
                <a:r>
                  <a:rPr lang="en-US" sz="2400">
                    <a:latin typeface="Segoe UI Light" panose="020B0502040204020203" pitchFamily="34" charset="0"/>
                    <a:cs typeface="Segoe UI Light" panose="020B0502040204020203" pitchFamily="34" charset="0"/>
                  </a:rPr>
                  <a:t>They’re good dogs.</a:t>
                </a:r>
                <a:endParaRPr lang="en-US" sz="2400" b="1">
                  <a:latin typeface="Segoe UI Light" panose="020B0502040204020203" pitchFamily="34" charset="0"/>
                  <a:cs typeface="Segoe UI Light" panose="020B0502040204020203" pitchFamily="34" charset="0"/>
                </a:endParaRPr>
              </a:p>
            </p:txBody>
          </p:sp>
        </p:grpSp>
        <p:grpSp>
          <p:nvGrpSpPr>
            <p:cNvPr id="49" name="Group 48">
              <a:extLst>
                <a:ext uri="{FF2B5EF4-FFF2-40B4-BE49-F238E27FC236}">
                  <a16:creationId xmlns:a16="http://schemas.microsoft.com/office/drawing/2014/main" id="{3D0F3FD7-8FB1-4AEE-9FFB-F8B3406E7D18}"/>
                </a:ext>
              </a:extLst>
            </p:cNvPr>
            <p:cNvGrpSpPr/>
            <p:nvPr/>
          </p:nvGrpSpPr>
          <p:grpSpPr>
            <a:xfrm>
              <a:off x="5767134" y="2359328"/>
              <a:ext cx="1502924" cy="1804656"/>
              <a:chOff x="5767134" y="2359328"/>
              <a:chExt cx="1502924" cy="1804656"/>
            </a:xfrm>
          </p:grpSpPr>
          <p:sp>
            <p:nvSpPr>
              <p:cNvPr id="38" name="Rectangle 37">
                <a:extLst>
                  <a:ext uri="{FF2B5EF4-FFF2-40B4-BE49-F238E27FC236}">
                    <a16:creationId xmlns:a16="http://schemas.microsoft.com/office/drawing/2014/main" id="{B9864F5A-6614-4734-94D0-9C3482B7774A}"/>
                  </a:ext>
                </a:extLst>
              </p:cNvPr>
              <p:cNvSpPr/>
              <p:nvPr/>
            </p:nvSpPr>
            <p:spPr>
              <a:xfrm>
                <a:off x="5767134" y="2359328"/>
                <a:ext cx="1502924" cy="1804656"/>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549F33A-3351-4ACE-95EE-C658B1D864D8}"/>
                  </a:ext>
                </a:extLst>
              </p:cNvPr>
              <p:cNvSpPr txBox="1"/>
              <p:nvPr/>
            </p:nvSpPr>
            <p:spPr>
              <a:xfrm>
                <a:off x="5884471" y="2732427"/>
                <a:ext cx="1273300" cy="830997"/>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1. Chasing squirrels</a:t>
                </a:r>
              </a:p>
              <a:p>
                <a:r>
                  <a:rPr lang="en-US" sz="800">
                    <a:latin typeface="Segoe UI" panose="020B0502040204020203" pitchFamily="34" charset="0"/>
                    <a:cs typeface="Segoe UI" panose="020B0502040204020203" pitchFamily="34" charset="0"/>
                  </a:rPr>
                  <a:t>2. </a:t>
                </a:r>
                <a:r>
                  <a:rPr lang="en-US" sz="800" err="1">
                    <a:latin typeface="Segoe UI" panose="020B0502040204020203" pitchFamily="34" charset="0"/>
                    <a:cs typeface="Segoe UI" panose="020B0502040204020203" pitchFamily="34" charset="0"/>
                  </a:rPr>
                  <a:t>Horking</a:t>
                </a:r>
                <a:r>
                  <a:rPr lang="en-US" sz="800">
                    <a:latin typeface="Segoe UI" panose="020B0502040204020203" pitchFamily="34" charset="0"/>
                    <a:cs typeface="Segoe UI" panose="020B0502040204020203" pitchFamily="34" charset="0"/>
                  </a:rPr>
                  <a:t> down food</a:t>
                </a:r>
              </a:p>
              <a:p>
                <a:r>
                  <a:rPr lang="en-US" sz="800">
                    <a:latin typeface="Segoe UI" panose="020B0502040204020203" pitchFamily="34" charset="0"/>
                    <a:cs typeface="Segoe UI" panose="020B0502040204020203" pitchFamily="34" charset="0"/>
                  </a:rPr>
                  <a:t>3. Chewing on things</a:t>
                </a:r>
              </a:p>
              <a:p>
                <a:r>
                  <a:rPr lang="en-US" sz="800">
                    <a:latin typeface="Segoe UI" panose="020B0502040204020203" pitchFamily="34" charset="0"/>
                    <a:cs typeface="Segoe UI" panose="020B0502040204020203" pitchFamily="34" charset="0"/>
                  </a:rPr>
                  <a:t>4. Asserting authority</a:t>
                </a:r>
              </a:p>
              <a:p>
                <a:r>
                  <a:rPr lang="en-US" sz="800">
                    <a:latin typeface="Segoe UI" panose="020B0502040204020203" pitchFamily="34" charset="0"/>
                    <a:cs typeface="Segoe UI" panose="020B0502040204020203" pitchFamily="34" charset="0"/>
                  </a:rPr>
                  <a:t>5. Cuddles</a:t>
                </a:r>
              </a:p>
              <a:p>
                <a:r>
                  <a:rPr lang="en-US" sz="800">
                    <a:latin typeface="Segoe UI" panose="020B0502040204020203" pitchFamily="34" charset="0"/>
                    <a:cs typeface="Segoe UI" panose="020B0502040204020203" pitchFamily="34" charset="0"/>
                  </a:rPr>
                  <a:t>6. Intellectual discourse</a:t>
                </a:r>
              </a:p>
            </p:txBody>
          </p:sp>
          <p:sp>
            <p:nvSpPr>
              <p:cNvPr id="47" name="TextBox 46">
                <a:extLst>
                  <a:ext uri="{FF2B5EF4-FFF2-40B4-BE49-F238E27FC236}">
                    <a16:creationId xmlns:a16="http://schemas.microsoft.com/office/drawing/2014/main" id="{EEE6B65E-BE64-4F78-B326-0EE9AEDEC64B}"/>
                  </a:ext>
                </a:extLst>
              </p:cNvPr>
              <p:cNvSpPr txBox="1"/>
              <p:nvPr/>
            </p:nvSpPr>
            <p:spPr>
              <a:xfrm>
                <a:off x="5864950" y="2452344"/>
                <a:ext cx="1273300" cy="276999"/>
              </a:xfrm>
              <a:prstGeom prst="rect">
                <a:avLst/>
              </a:prstGeom>
              <a:noFill/>
            </p:spPr>
            <p:txBody>
              <a:bodyPr wrap="square" rtlCol="0">
                <a:spAutoFit/>
              </a:bodyPr>
              <a:lstStyle/>
              <a:p>
                <a:r>
                  <a:rPr lang="en-US" sz="1200">
                    <a:latin typeface="Segoe UI Semilight" panose="020B0402040204020203" pitchFamily="34" charset="0"/>
                    <a:cs typeface="Segoe UI Semilight" panose="020B0402040204020203" pitchFamily="34" charset="0"/>
                  </a:rPr>
                  <a:t>Things dogs like:</a:t>
                </a:r>
                <a:endParaRPr lang="en-US" sz="1200" b="1">
                  <a:latin typeface="Segoe UI Semilight" panose="020B0402040204020203" pitchFamily="34" charset="0"/>
                  <a:cs typeface="Segoe UI Semilight" panose="020B0402040204020203" pitchFamily="34" charset="0"/>
                </a:endParaRPr>
              </a:p>
            </p:txBody>
          </p:sp>
        </p:grpSp>
        <p:grpSp>
          <p:nvGrpSpPr>
            <p:cNvPr id="50" name="Group 49">
              <a:extLst>
                <a:ext uri="{FF2B5EF4-FFF2-40B4-BE49-F238E27FC236}">
                  <a16:creationId xmlns:a16="http://schemas.microsoft.com/office/drawing/2014/main" id="{1773C270-4443-489E-A9A7-0E470392B7A2}"/>
                </a:ext>
              </a:extLst>
            </p:cNvPr>
            <p:cNvGrpSpPr/>
            <p:nvPr/>
          </p:nvGrpSpPr>
          <p:grpSpPr>
            <a:xfrm>
              <a:off x="5767134" y="4273686"/>
              <a:ext cx="1502924" cy="1804656"/>
              <a:chOff x="5767134" y="4273686"/>
              <a:chExt cx="1502924" cy="1804656"/>
            </a:xfrm>
          </p:grpSpPr>
          <p:sp>
            <p:nvSpPr>
              <p:cNvPr id="39" name="Rectangle 38">
                <a:extLst>
                  <a:ext uri="{FF2B5EF4-FFF2-40B4-BE49-F238E27FC236}">
                    <a16:creationId xmlns:a16="http://schemas.microsoft.com/office/drawing/2014/main" id="{0267ECAE-702D-414A-B2EE-5FDA4123B3C1}"/>
                  </a:ext>
                </a:extLst>
              </p:cNvPr>
              <p:cNvSpPr/>
              <p:nvPr/>
            </p:nvSpPr>
            <p:spPr>
              <a:xfrm>
                <a:off x="5767134" y="4273686"/>
                <a:ext cx="1502924" cy="1804656"/>
              </a:xfrm>
              <a:prstGeom prst="rect">
                <a:avLst/>
              </a:prstGeom>
              <a:solidFill>
                <a:srgbClr val="FFEC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FBC782D2-7681-488D-AF13-BCDB3412BD02}"/>
                  </a:ext>
                </a:extLst>
              </p:cNvPr>
              <p:cNvSpPr txBox="1"/>
              <p:nvPr/>
            </p:nvSpPr>
            <p:spPr>
              <a:xfrm>
                <a:off x="5879124" y="4380446"/>
                <a:ext cx="1273300" cy="1661993"/>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Lorem ipsum dolor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adipiscing</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Suspendisse</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bibendum</a:t>
                </a:r>
                <a:r>
                  <a:rPr lang="en-US" sz="600">
                    <a:latin typeface="Segoe UI" panose="020B0502040204020203" pitchFamily="34" charset="0"/>
                    <a:cs typeface="Segoe UI" panose="020B0502040204020203" pitchFamily="34" charset="0"/>
                  </a:rPr>
                  <a:t> ligula et,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auctor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 ex, vitae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ullamcorper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ac ante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nisl</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libero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Cras vitae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id, semper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Maecenas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felis</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a:t>
                </a:r>
              </a:p>
            </p:txBody>
          </p:sp>
        </p:grpSp>
      </p:grpSp>
    </p:spTree>
    <p:extLst>
      <p:ext uri="{BB962C8B-B14F-4D97-AF65-F5344CB8AC3E}">
        <p14:creationId xmlns:p14="http://schemas.microsoft.com/office/powerpoint/2010/main" val="42176145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4D029F4-3A2B-45CE-A2D4-880DC8C12C65}"/>
              </a:ext>
            </a:extLst>
          </p:cNvPr>
          <p:cNvGrpSpPr/>
          <p:nvPr/>
        </p:nvGrpSpPr>
        <p:grpSpPr>
          <a:xfrm>
            <a:off x="4551117" y="1922149"/>
            <a:ext cx="1158742" cy="1391375"/>
            <a:chOff x="5767134" y="2359328"/>
            <a:chExt cx="1502924" cy="1804656"/>
          </a:xfrm>
        </p:grpSpPr>
        <p:sp>
          <p:nvSpPr>
            <p:cNvPr id="34" name="Rectangle 33">
              <a:extLst>
                <a:ext uri="{FF2B5EF4-FFF2-40B4-BE49-F238E27FC236}">
                  <a16:creationId xmlns:a16="http://schemas.microsoft.com/office/drawing/2014/main" id="{F0A5EE69-E8AB-4D4F-8BEE-30B2836EEFE0}"/>
                </a:ext>
              </a:extLst>
            </p:cNvPr>
            <p:cNvSpPr/>
            <p:nvPr/>
          </p:nvSpPr>
          <p:spPr>
            <a:xfrm>
              <a:off x="5767134" y="2359328"/>
              <a:ext cx="1502924" cy="1804656"/>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B20E43C-0B79-4C93-A6EE-2D1714F85430}"/>
                </a:ext>
              </a:extLst>
            </p:cNvPr>
            <p:cNvSpPr txBox="1"/>
            <p:nvPr/>
          </p:nvSpPr>
          <p:spPr>
            <a:xfrm>
              <a:off x="5884471" y="2732427"/>
              <a:ext cx="1273300" cy="646331"/>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1. Chasing squirrels</a:t>
              </a:r>
            </a:p>
            <a:p>
              <a:r>
                <a:rPr lang="en-US" sz="600">
                  <a:latin typeface="Segoe UI" panose="020B0502040204020203" pitchFamily="34" charset="0"/>
                  <a:cs typeface="Segoe UI" panose="020B0502040204020203" pitchFamily="34" charset="0"/>
                </a:rPr>
                <a:t>2. </a:t>
              </a:r>
              <a:r>
                <a:rPr lang="en-US" sz="600" err="1">
                  <a:latin typeface="Segoe UI" panose="020B0502040204020203" pitchFamily="34" charset="0"/>
                  <a:cs typeface="Segoe UI" panose="020B0502040204020203" pitchFamily="34" charset="0"/>
                </a:rPr>
                <a:t>Horking</a:t>
              </a:r>
              <a:r>
                <a:rPr lang="en-US" sz="600">
                  <a:latin typeface="Segoe UI" panose="020B0502040204020203" pitchFamily="34" charset="0"/>
                  <a:cs typeface="Segoe UI" panose="020B0502040204020203" pitchFamily="34" charset="0"/>
                </a:rPr>
                <a:t> down food</a:t>
              </a:r>
            </a:p>
            <a:p>
              <a:r>
                <a:rPr lang="en-US" sz="600">
                  <a:latin typeface="Segoe UI" panose="020B0502040204020203" pitchFamily="34" charset="0"/>
                  <a:cs typeface="Segoe UI" panose="020B0502040204020203" pitchFamily="34" charset="0"/>
                </a:rPr>
                <a:t>3. Chewing on things</a:t>
              </a:r>
            </a:p>
            <a:p>
              <a:r>
                <a:rPr lang="en-US" sz="600">
                  <a:latin typeface="Segoe UI" panose="020B0502040204020203" pitchFamily="34" charset="0"/>
                  <a:cs typeface="Segoe UI" panose="020B0502040204020203" pitchFamily="34" charset="0"/>
                </a:rPr>
                <a:t>4. Asserting authority</a:t>
              </a:r>
            </a:p>
            <a:p>
              <a:r>
                <a:rPr lang="en-US" sz="600">
                  <a:latin typeface="Segoe UI" panose="020B0502040204020203" pitchFamily="34" charset="0"/>
                  <a:cs typeface="Segoe UI" panose="020B0502040204020203" pitchFamily="34" charset="0"/>
                </a:rPr>
                <a:t>5. Cuddles</a:t>
              </a:r>
            </a:p>
            <a:p>
              <a:r>
                <a:rPr lang="en-US" sz="600">
                  <a:latin typeface="Segoe UI" panose="020B0502040204020203" pitchFamily="34" charset="0"/>
                  <a:cs typeface="Segoe UI" panose="020B0502040204020203" pitchFamily="34" charset="0"/>
                </a:rPr>
                <a:t>6. Intellectual discourse</a:t>
              </a:r>
            </a:p>
          </p:txBody>
        </p:sp>
        <p:sp>
          <p:nvSpPr>
            <p:cNvPr id="36" name="TextBox 35">
              <a:extLst>
                <a:ext uri="{FF2B5EF4-FFF2-40B4-BE49-F238E27FC236}">
                  <a16:creationId xmlns:a16="http://schemas.microsoft.com/office/drawing/2014/main" id="{6CC91DC4-0E1D-4FB4-927A-1245EA97B228}"/>
                </a:ext>
              </a:extLst>
            </p:cNvPr>
            <p:cNvSpPr txBox="1"/>
            <p:nvPr/>
          </p:nvSpPr>
          <p:spPr>
            <a:xfrm>
              <a:off x="5864950" y="2452345"/>
              <a:ext cx="1273300" cy="279437"/>
            </a:xfrm>
            <a:prstGeom prst="rect">
              <a:avLst/>
            </a:prstGeom>
            <a:noFill/>
          </p:spPr>
          <p:txBody>
            <a:bodyPr wrap="square" rtlCol="0">
              <a:spAutoFit/>
            </a:bodyPr>
            <a:lstStyle/>
            <a:p>
              <a:r>
                <a:rPr lang="en-US" sz="800">
                  <a:latin typeface="Segoe UI Semilight" panose="020B0402040204020203" pitchFamily="34" charset="0"/>
                  <a:cs typeface="Segoe UI Semilight" panose="020B0402040204020203" pitchFamily="34" charset="0"/>
                </a:rPr>
                <a:t>Things dogs like:</a:t>
              </a:r>
              <a:endParaRPr lang="en-US" sz="800" b="1">
                <a:latin typeface="Segoe UI Semilight" panose="020B0402040204020203" pitchFamily="34" charset="0"/>
                <a:cs typeface="Segoe UI Semilight" panose="020B0402040204020203" pitchFamily="34" charset="0"/>
              </a:endParaRPr>
            </a:p>
          </p:txBody>
        </p:sp>
      </p:gr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328376" cy="2343719"/>
          </a:xfrm>
          <a:prstGeom prst="rect">
            <a:avLst/>
          </a:prstGeom>
          <a:noFill/>
        </p:spPr>
        <p:txBody>
          <a:bodyPr wrap="square" rtlCol="0">
            <a:spAutoFit/>
          </a:bodyPr>
          <a:lstStyle/>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&lt;main class=“parent”&gt;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  &lt;section class=“child-1”&gt;&lt;/section&gt;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  &lt;section class=“child-2”&gt;&lt;/section&gt;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  &lt;section class=“child-3”&gt;&lt;/section&gt;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  &lt;section class=“child-4”&gt;&lt;/section&gt;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  &lt;section class=“child-5”&gt;&lt;/section&gt;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&lt;/main&gt;</a:t>
            </a:r>
          </a:p>
        </p:txBody>
      </p:sp>
      <p:grpSp>
        <p:nvGrpSpPr>
          <p:cNvPr id="27" name="Group 26">
            <a:extLst>
              <a:ext uri="{FF2B5EF4-FFF2-40B4-BE49-F238E27FC236}">
                <a16:creationId xmlns:a16="http://schemas.microsoft.com/office/drawing/2014/main" id="{7B3F880C-0A27-4322-B749-B2E7EEC8CE6E}"/>
              </a:ext>
            </a:extLst>
          </p:cNvPr>
          <p:cNvGrpSpPr/>
          <p:nvPr/>
        </p:nvGrpSpPr>
        <p:grpSpPr>
          <a:xfrm>
            <a:off x="1702280" y="454440"/>
            <a:ext cx="2762265" cy="4334904"/>
            <a:chOff x="2072106" y="455665"/>
            <a:chExt cx="3582742" cy="5622503"/>
          </a:xfrm>
        </p:grpSpPr>
        <p:sp>
          <p:nvSpPr>
            <p:cNvPr id="42" name="Rectangle 41">
              <a:extLst>
                <a:ext uri="{FF2B5EF4-FFF2-40B4-BE49-F238E27FC236}">
                  <a16:creationId xmlns:a16="http://schemas.microsoft.com/office/drawing/2014/main" id="{86C9726E-D110-4262-9A6B-117B79DFB437}"/>
                </a:ext>
              </a:extLst>
            </p:cNvPr>
            <p:cNvSpPr/>
            <p:nvPr/>
          </p:nvSpPr>
          <p:spPr>
            <a:xfrm>
              <a:off x="2072106" y="455665"/>
              <a:ext cx="3582742" cy="562250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CA0E59A-476C-4A4D-9332-C7B8B4180A25}"/>
                </a:ext>
              </a:extLst>
            </p:cNvPr>
            <p:cNvSpPr txBox="1"/>
            <p:nvPr/>
          </p:nvSpPr>
          <p:spPr>
            <a:xfrm>
              <a:off x="2138588" y="2887551"/>
              <a:ext cx="3406645" cy="1836300"/>
            </a:xfrm>
            <a:prstGeom prst="rect">
              <a:avLst/>
            </a:prstGeom>
            <a:noFill/>
          </p:spPr>
          <p:txBody>
            <a:bodyPr wrap="square" rtlCol="0">
              <a:spAutoFit/>
            </a:bodyPr>
            <a:lstStyle/>
            <a:p>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metus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ac pharetra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massa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euismod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dui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hac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habitasse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platea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dictumst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id ex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est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Duis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et nisi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a:t>
              </a:r>
            </a:p>
            <a:p>
              <a:endParaRPr lang="en-US" sz="430">
                <a:latin typeface="Segoe UI" panose="020B0502040204020203" pitchFamily="34" charset="0"/>
                <a:cs typeface="Segoe UI" panose="020B0502040204020203" pitchFamily="34" charset="0"/>
              </a:endParaRPr>
            </a:p>
            <a:p>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maximus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dolor cursus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vitae cursus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non.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vitae pulvinar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lacinia</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malesuada</a:t>
              </a:r>
              <a:r>
                <a:rPr lang="en-US" sz="430">
                  <a:latin typeface="Segoe UI" panose="020B0502040204020203" pitchFamily="34" charset="0"/>
                  <a:cs typeface="Segoe UI" panose="020B0502040204020203" pitchFamily="34" charset="0"/>
                </a:rPr>
                <a:t> fames ac ante ipsum </a:t>
              </a:r>
              <a:r>
                <a:rPr lang="en-US" sz="430" err="1">
                  <a:latin typeface="Segoe UI" panose="020B0502040204020203" pitchFamily="34" charset="0"/>
                  <a:cs typeface="Segoe UI" panose="020B0502040204020203" pitchFamily="34" charset="0"/>
                </a:rPr>
                <a:t>primis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faucibus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ante </a:t>
              </a:r>
              <a:r>
                <a:rPr lang="en-US" sz="430" err="1">
                  <a:latin typeface="Segoe UI" panose="020B0502040204020203" pitchFamily="34" charset="0"/>
                  <a:cs typeface="Segoe UI" panose="020B0502040204020203" pitchFamily="34" charset="0"/>
                </a:rPr>
                <a:t>egestas</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Curabitur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mollis</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sed.</a:t>
              </a:r>
            </a:p>
            <a:p>
              <a:endParaRPr lang="en-US" sz="430">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Maecenas maximus ante non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ultricies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 mi. </a:t>
              </a:r>
            </a:p>
          </p:txBody>
        </p:sp>
        <p:pic>
          <p:nvPicPr>
            <p:cNvPr id="44" name="Picture 43">
              <a:extLst>
                <a:ext uri="{FF2B5EF4-FFF2-40B4-BE49-F238E27FC236}">
                  <a16:creationId xmlns:a16="http://schemas.microsoft.com/office/drawing/2014/main" id="{B077902E-CCFF-469C-998C-D39BAD8C4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7" y="626132"/>
              <a:ext cx="3252444" cy="2159826"/>
            </a:xfrm>
            <a:prstGeom prst="rect">
              <a:avLst/>
            </a:prstGeom>
          </p:spPr>
        </p:pic>
      </p:grpSp>
      <p:grpSp>
        <p:nvGrpSpPr>
          <p:cNvPr id="28" name="Group 27">
            <a:extLst>
              <a:ext uri="{FF2B5EF4-FFF2-40B4-BE49-F238E27FC236}">
                <a16:creationId xmlns:a16="http://schemas.microsoft.com/office/drawing/2014/main" id="{14580982-F9D7-4618-A20B-50978062803C}"/>
              </a:ext>
            </a:extLst>
          </p:cNvPr>
          <p:cNvGrpSpPr/>
          <p:nvPr/>
        </p:nvGrpSpPr>
        <p:grpSpPr>
          <a:xfrm>
            <a:off x="457201" y="454440"/>
            <a:ext cx="1154382" cy="4334904"/>
            <a:chOff x="457201" y="455665"/>
            <a:chExt cx="1497268" cy="5622503"/>
          </a:xfrm>
        </p:grpSpPr>
        <p:sp>
          <p:nvSpPr>
            <p:cNvPr id="39" name="Rectangle 38">
              <a:extLst>
                <a:ext uri="{FF2B5EF4-FFF2-40B4-BE49-F238E27FC236}">
                  <a16:creationId xmlns:a16="http://schemas.microsoft.com/office/drawing/2014/main" id="{6A01CECA-9A90-4E9E-B7F1-067D86DD20FA}"/>
                </a:ext>
              </a:extLst>
            </p:cNvPr>
            <p:cNvSpPr/>
            <p:nvPr/>
          </p:nvSpPr>
          <p:spPr>
            <a:xfrm>
              <a:off x="457201" y="455665"/>
              <a:ext cx="1497268" cy="5622503"/>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32291F2-69AE-482B-AB88-AADBABDC20D8}"/>
                </a:ext>
              </a:extLst>
            </p:cNvPr>
            <p:cNvSpPr txBox="1"/>
            <p:nvPr/>
          </p:nvSpPr>
          <p:spPr>
            <a:xfrm>
              <a:off x="566507" y="562603"/>
              <a:ext cx="1273299" cy="299396"/>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41" name="TextBox 40">
              <a:extLst>
                <a:ext uri="{FF2B5EF4-FFF2-40B4-BE49-F238E27FC236}">
                  <a16:creationId xmlns:a16="http://schemas.microsoft.com/office/drawing/2014/main" id="{9208D809-B19D-4FB0-AAED-50ADB54F20B5}"/>
                </a:ext>
              </a:extLst>
            </p:cNvPr>
            <p:cNvSpPr txBox="1"/>
            <p:nvPr/>
          </p:nvSpPr>
          <p:spPr>
            <a:xfrm>
              <a:off x="566507" y="839602"/>
              <a:ext cx="1273299" cy="3467013"/>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grpSp>
      <p:grpSp>
        <p:nvGrpSpPr>
          <p:cNvPr id="29" name="Group 28">
            <a:extLst>
              <a:ext uri="{FF2B5EF4-FFF2-40B4-BE49-F238E27FC236}">
                <a16:creationId xmlns:a16="http://schemas.microsoft.com/office/drawing/2014/main" id="{27F05BB9-9341-48A4-AE57-1DC055E82739}"/>
              </a:ext>
            </a:extLst>
          </p:cNvPr>
          <p:cNvGrpSpPr/>
          <p:nvPr/>
        </p:nvGrpSpPr>
        <p:grpSpPr>
          <a:xfrm>
            <a:off x="4551117" y="450318"/>
            <a:ext cx="1158742" cy="1391375"/>
            <a:chOff x="5767134" y="450318"/>
            <a:chExt cx="1502924" cy="1804656"/>
          </a:xfrm>
        </p:grpSpPr>
        <p:sp>
          <p:nvSpPr>
            <p:cNvPr id="37" name="Rectangle 36">
              <a:extLst>
                <a:ext uri="{FF2B5EF4-FFF2-40B4-BE49-F238E27FC236}">
                  <a16:creationId xmlns:a16="http://schemas.microsoft.com/office/drawing/2014/main" id="{DFF9F19D-3738-4A6C-A68C-FF95831CE7CD}"/>
                </a:ext>
              </a:extLst>
            </p:cNvPr>
            <p:cNvSpPr/>
            <p:nvPr/>
          </p:nvSpPr>
          <p:spPr>
            <a:xfrm>
              <a:off x="5767134" y="450318"/>
              <a:ext cx="1502924" cy="180465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EC00112-8C68-4D62-A081-25CB1AA2C16B}"/>
                </a:ext>
              </a:extLst>
            </p:cNvPr>
            <p:cNvSpPr txBox="1"/>
            <p:nvPr/>
          </p:nvSpPr>
          <p:spPr>
            <a:xfrm>
              <a:off x="5879124" y="562601"/>
              <a:ext cx="1273300" cy="1317346"/>
            </a:xfrm>
            <a:prstGeom prst="rect">
              <a:avLst/>
            </a:prstGeom>
            <a:noFill/>
          </p:spPr>
          <p:txBody>
            <a:bodyPr wrap="square" rtlCol="0">
              <a:spAutoFit/>
            </a:bodyPr>
            <a:lstStyle/>
            <a:p>
              <a:r>
                <a:rPr lang="en-US" sz="2000">
                  <a:latin typeface="Segoe UI Light" panose="020B0502040204020203" pitchFamily="34" charset="0"/>
                  <a:cs typeface="Segoe UI Light" panose="020B0502040204020203" pitchFamily="34" charset="0"/>
                </a:rPr>
                <a:t>They’re good dogs.</a:t>
              </a:r>
              <a:endParaRPr lang="en-US" sz="2000" b="1">
                <a:latin typeface="Segoe UI Light" panose="020B0502040204020203" pitchFamily="34" charset="0"/>
                <a:cs typeface="Segoe UI Light" panose="020B0502040204020203" pitchFamily="34" charset="0"/>
              </a:endParaRPr>
            </a:p>
          </p:txBody>
        </p:sp>
      </p:grpSp>
      <p:grpSp>
        <p:nvGrpSpPr>
          <p:cNvPr id="31" name="Group 30">
            <a:extLst>
              <a:ext uri="{FF2B5EF4-FFF2-40B4-BE49-F238E27FC236}">
                <a16:creationId xmlns:a16="http://schemas.microsoft.com/office/drawing/2014/main" id="{AF42BA45-82F5-4E04-A6A7-78BC89CAB297}"/>
              </a:ext>
            </a:extLst>
          </p:cNvPr>
          <p:cNvGrpSpPr/>
          <p:nvPr/>
        </p:nvGrpSpPr>
        <p:grpSpPr>
          <a:xfrm>
            <a:off x="4551117" y="3398104"/>
            <a:ext cx="1158742" cy="1391375"/>
            <a:chOff x="5767134" y="4273686"/>
            <a:chExt cx="1502924" cy="1804656"/>
          </a:xfrm>
        </p:grpSpPr>
        <p:sp>
          <p:nvSpPr>
            <p:cNvPr id="32" name="Rectangle 31">
              <a:extLst>
                <a:ext uri="{FF2B5EF4-FFF2-40B4-BE49-F238E27FC236}">
                  <a16:creationId xmlns:a16="http://schemas.microsoft.com/office/drawing/2014/main" id="{804B372E-366A-444B-A374-5121410705AC}"/>
                </a:ext>
              </a:extLst>
            </p:cNvPr>
            <p:cNvSpPr/>
            <p:nvPr/>
          </p:nvSpPr>
          <p:spPr>
            <a:xfrm>
              <a:off x="5767134" y="4273686"/>
              <a:ext cx="1502924" cy="1804656"/>
            </a:xfrm>
            <a:prstGeom prst="rect">
              <a:avLst/>
            </a:prstGeom>
            <a:solidFill>
              <a:srgbClr val="FFEC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214884B-6309-410F-880C-72AD060F134F}"/>
                </a:ext>
              </a:extLst>
            </p:cNvPr>
            <p:cNvSpPr txBox="1"/>
            <p:nvPr/>
          </p:nvSpPr>
          <p:spPr>
            <a:xfrm>
              <a:off x="5879124" y="4380446"/>
              <a:ext cx="1273300" cy="1578818"/>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a:t>
              </a:r>
            </a:p>
          </p:txBody>
        </p:sp>
      </p:grpSp>
    </p:spTree>
    <p:extLst>
      <p:ext uri="{BB962C8B-B14F-4D97-AF65-F5344CB8AC3E}">
        <p14:creationId xmlns:p14="http://schemas.microsoft.com/office/powerpoint/2010/main" val="363506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A163366-FFF5-4B11-9A72-D28E9E9DA1DA}"/>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4C90ED-880B-45EC-B0A9-7655E7E5E1ED}"/>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1BB8DAC-BF0E-4D96-A267-0956349AAA0F}"/>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3AF6FCC1-6CA5-4376-A3F3-7A711FF96CD4}"/>
              </a:ext>
            </a:extLst>
          </p:cNvPr>
          <p:cNvSpPr/>
          <p:nvPr/>
        </p:nvSpPr>
        <p:spPr>
          <a:xfrm>
            <a:off x="8181476" y="760168"/>
            <a:ext cx="102669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5F3889-C15A-4AFC-8C8A-C423259E21A9}"/>
              </a:ext>
            </a:extLst>
          </p:cNvPr>
          <p:cNvSpPr/>
          <p:nvPr/>
        </p:nvSpPr>
        <p:spPr>
          <a:xfrm>
            <a:off x="6727389" y="760168"/>
            <a:ext cx="1454086"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022273" cy="131112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display: grid;</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35" name="Straight Connector 34">
            <a:extLst>
              <a:ext uri="{FF2B5EF4-FFF2-40B4-BE49-F238E27FC236}">
                <a16:creationId xmlns:a16="http://schemas.microsoft.com/office/drawing/2014/main" id="{75C49FE9-8B7B-499F-8C75-AED3DE22BE45}"/>
              </a:ext>
            </a:extLst>
          </p:cNvPr>
          <p:cNvCxnSpPr>
            <a:cxnSpLocks/>
          </p:cNvCxnSpPr>
          <p:nvPr/>
        </p:nvCxnSpPr>
        <p:spPr>
          <a:xfrm>
            <a:off x="461091" y="274076"/>
            <a:ext cx="0" cy="2490513"/>
          </a:xfrm>
          <a:prstGeom prst="line">
            <a:avLst/>
          </a:prstGeom>
          <a:ln w="38100" cmpd="sng">
            <a:solidFill>
              <a:schemeClr val="bg1"/>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201AC86-23B7-4A6B-9471-2C0B541CD0C9}"/>
              </a:ext>
            </a:extLst>
          </p:cNvPr>
          <p:cNvCxnSpPr>
            <a:cxnSpLocks/>
          </p:cNvCxnSpPr>
          <p:nvPr/>
        </p:nvCxnSpPr>
        <p:spPr>
          <a:xfrm>
            <a:off x="5708317" y="274076"/>
            <a:ext cx="0" cy="2490513"/>
          </a:xfrm>
          <a:prstGeom prst="line">
            <a:avLst/>
          </a:prstGeom>
          <a:ln w="38100" cmpd="sng">
            <a:solidFill>
              <a:schemeClr val="bg1"/>
            </a:solidFill>
            <a:prstDash val="soli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D767270-E24D-4E11-B5B3-E1B37CE856BB}"/>
              </a:ext>
            </a:extLst>
          </p:cNvPr>
          <p:cNvCxnSpPr>
            <a:cxnSpLocks/>
          </p:cNvCxnSpPr>
          <p:nvPr/>
        </p:nvCxnSpPr>
        <p:spPr>
          <a:xfrm flipH="1">
            <a:off x="293481" y="455666"/>
            <a:ext cx="5615363" cy="1"/>
          </a:xfrm>
          <a:prstGeom prst="line">
            <a:avLst/>
          </a:prstGeom>
          <a:ln w="38100" cmpd="sng">
            <a:solidFill>
              <a:schemeClr val="bg1"/>
            </a:solidFill>
            <a:prstDash val="soli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243A956-F817-4401-9130-29515A557557}"/>
              </a:ext>
            </a:extLst>
          </p:cNvPr>
          <p:cNvCxnSpPr>
            <a:cxnSpLocks/>
          </p:cNvCxnSpPr>
          <p:nvPr/>
        </p:nvCxnSpPr>
        <p:spPr>
          <a:xfrm flipH="1">
            <a:off x="293481" y="2578572"/>
            <a:ext cx="5615363" cy="1"/>
          </a:xfrm>
          <a:prstGeom prst="line">
            <a:avLst/>
          </a:prstGeom>
          <a:ln w="38100" cmpd="sng">
            <a:solidFill>
              <a:schemeClr val="bg1"/>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7998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3A0CD0B-0855-4645-BB75-5170956789F8}"/>
              </a:ext>
            </a:extLst>
          </p:cNvPr>
          <p:cNvSpPr/>
          <p:nvPr/>
        </p:nvSpPr>
        <p:spPr>
          <a:xfrm>
            <a:off x="6727388" y="1527484"/>
            <a:ext cx="2459391"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3C003B-6380-4857-969E-33E286AE061D}"/>
              </a:ext>
            </a:extLst>
          </p:cNvPr>
          <p:cNvSpPr/>
          <p:nvPr/>
        </p:nvSpPr>
        <p:spPr>
          <a:xfrm>
            <a:off x="6727388" y="1156582"/>
            <a:ext cx="3796233"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1CBA16A-DDC9-4D92-8B6A-E3171CBC0B1F}"/>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8277E3D-3157-4903-93CE-550FB35B5B87}"/>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3582C3E-F4E4-400A-AF2B-7F5BC0DA6EA1}"/>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32249DF-318E-4018-9EAC-F4FF9D87CA1F}"/>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4D2D818-3CDD-404E-8DD7-BB5B2FF6FF67}"/>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1DDCD1D-579E-4DBE-8403-65D7C5C0BD21}"/>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7F5AFC3-AC1A-46C1-890B-82A734B5EA3E}"/>
              </a:ext>
            </a:extLst>
          </p:cNvPr>
          <p:cNvSpPr txBox="1"/>
          <p:nvPr/>
        </p:nvSpPr>
        <p:spPr>
          <a:xfrm>
            <a:off x="6355624" y="280065"/>
            <a:ext cx="5022273"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display: </a:t>
            </a:r>
            <a:r>
              <a:rPr lang="en-US" sz="240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grid-template-columns:</a:t>
            </a:r>
          </a:p>
          <a:p>
            <a:pPr>
              <a:lnSpc>
                <a:spcPct val="110000"/>
              </a:lnSpc>
            </a:pPr>
            <a:r>
              <a:rPr lang="en-US" sz="2400">
                <a:latin typeface="Consolas" panose="020B0609020204030204" pitchFamily="49" charset="0"/>
                <a:cs typeface="Segoe UI Semilight" panose="020B0402040204020203" pitchFamily="34" charset="0"/>
              </a:rPr>
              <a:t>  22em 1fr 22em;</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24" name="Straight Connector 23">
            <a:extLst>
              <a:ext uri="{FF2B5EF4-FFF2-40B4-BE49-F238E27FC236}">
                <a16:creationId xmlns:a16="http://schemas.microsoft.com/office/drawing/2014/main" id="{1AD8EFA5-F209-4654-BBA6-882AC4FB6AB7}"/>
              </a:ext>
            </a:extLst>
          </p:cNvPr>
          <p:cNvCxnSpPr>
            <a:cxnSpLocks/>
          </p:cNvCxnSpPr>
          <p:nvPr/>
        </p:nvCxnSpPr>
        <p:spPr>
          <a:xfrm>
            <a:off x="4541132"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965652E-039E-4A62-A3E2-57A6C7CACFB8}"/>
              </a:ext>
            </a:extLst>
          </p:cNvPr>
          <p:cNvCxnSpPr>
            <a:cxnSpLocks/>
          </p:cNvCxnSpPr>
          <p:nvPr/>
        </p:nvCxnSpPr>
        <p:spPr>
          <a:xfrm>
            <a:off x="5708317"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3DFF8F0-426B-4DEA-8246-86D68483005A}"/>
              </a:ext>
            </a:extLst>
          </p:cNvPr>
          <p:cNvCxnSpPr>
            <a:cxnSpLocks/>
          </p:cNvCxnSpPr>
          <p:nvPr/>
        </p:nvCxnSpPr>
        <p:spPr>
          <a:xfrm>
            <a:off x="1605428"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9065971-E656-4AC2-9549-F65FEF068DFB}"/>
              </a:ext>
            </a:extLst>
          </p:cNvPr>
          <p:cNvCxnSpPr>
            <a:cxnSpLocks/>
          </p:cNvCxnSpPr>
          <p:nvPr/>
        </p:nvCxnSpPr>
        <p:spPr>
          <a:xfrm>
            <a:off x="461091"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3FC5AADD-4F65-42C6-A8D1-C7062AB5C5F0}"/>
              </a:ext>
            </a:extLst>
          </p:cNvPr>
          <p:cNvSpPr/>
          <p:nvPr/>
        </p:nvSpPr>
        <p:spPr>
          <a:xfrm>
            <a:off x="2729472" y="1289202"/>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29" name="Rectangle 28">
            <a:extLst>
              <a:ext uri="{FF2B5EF4-FFF2-40B4-BE49-F238E27FC236}">
                <a16:creationId xmlns:a16="http://schemas.microsoft.com/office/drawing/2014/main" id="{27D5D637-C550-4217-8170-45F9A172E206}"/>
              </a:ext>
            </a:extLst>
          </p:cNvPr>
          <p:cNvSpPr/>
          <p:nvPr/>
        </p:nvSpPr>
        <p:spPr>
          <a:xfrm>
            <a:off x="4691826" y="1289202"/>
            <a:ext cx="864339"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22em</a:t>
            </a:r>
            <a:endParaRPr lang="en-US" sz="2400"/>
          </a:p>
        </p:txBody>
      </p:sp>
      <p:sp>
        <p:nvSpPr>
          <p:cNvPr id="30" name="Rectangle 29">
            <a:extLst>
              <a:ext uri="{FF2B5EF4-FFF2-40B4-BE49-F238E27FC236}">
                <a16:creationId xmlns:a16="http://schemas.microsoft.com/office/drawing/2014/main" id="{1EDF3A2C-BE7B-4BD7-86A6-2015AA9C0121}"/>
              </a:ext>
            </a:extLst>
          </p:cNvPr>
          <p:cNvSpPr/>
          <p:nvPr/>
        </p:nvSpPr>
        <p:spPr>
          <a:xfrm>
            <a:off x="601089" y="1289202"/>
            <a:ext cx="864339"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22em</a:t>
            </a:r>
            <a:endParaRPr lang="en-US" sz="2400"/>
          </a:p>
        </p:txBody>
      </p:sp>
    </p:spTree>
    <p:extLst>
      <p:ext uri="{BB962C8B-B14F-4D97-AF65-F5344CB8AC3E}">
        <p14:creationId xmlns:p14="http://schemas.microsoft.com/office/powerpoint/2010/main" val="20791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3A0CD0B-0855-4645-BB75-5170956789F8}"/>
              </a:ext>
            </a:extLst>
          </p:cNvPr>
          <p:cNvSpPr/>
          <p:nvPr/>
        </p:nvSpPr>
        <p:spPr>
          <a:xfrm>
            <a:off x="6727388" y="1527484"/>
            <a:ext cx="3111770"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3C003B-6380-4857-969E-33E286AE061D}"/>
              </a:ext>
            </a:extLst>
          </p:cNvPr>
          <p:cNvSpPr/>
          <p:nvPr/>
        </p:nvSpPr>
        <p:spPr>
          <a:xfrm>
            <a:off x="6727388" y="1156582"/>
            <a:ext cx="3796233"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1CBA16A-DDC9-4D92-8B6A-E3171CBC0B1F}"/>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8277E3D-3157-4903-93CE-550FB35B5B87}"/>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3582C3E-F4E4-400A-AF2B-7F5BC0DA6EA1}"/>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32249DF-318E-4018-9EAC-F4FF9D87CA1F}"/>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4D2D818-3CDD-404E-8DD7-BB5B2FF6FF67}"/>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1DDCD1D-579E-4DBE-8403-65D7C5C0BD21}"/>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5C0C60A-D13B-4381-8140-7C1A06939976}"/>
              </a:ext>
            </a:extLst>
          </p:cNvPr>
          <p:cNvCxnSpPr>
            <a:cxnSpLocks/>
          </p:cNvCxnSpPr>
          <p:nvPr/>
        </p:nvCxnSpPr>
        <p:spPr>
          <a:xfrm>
            <a:off x="3580065"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EB0938E-FBBA-41D9-A6D3-55E9B58CBDA1}"/>
              </a:ext>
            </a:extLst>
          </p:cNvPr>
          <p:cNvSpPr/>
          <p:nvPr/>
        </p:nvSpPr>
        <p:spPr>
          <a:xfrm>
            <a:off x="2249079" y="1289202"/>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2fr</a:t>
            </a:r>
            <a:endParaRPr lang="en-US" sz="2400"/>
          </a:p>
        </p:txBody>
      </p:sp>
      <p:sp>
        <p:nvSpPr>
          <p:cNvPr id="16" name="Rectangle 15">
            <a:extLst>
              <a:ext uri="{FF2B5EF4-FFF2-40B4-BE49-F238E27FC236}">
                <a16:creationId xmlns:a16="http://schemas.microsoft.com/office/drawing/2014/main" id="{ED9A6A11-B0E9-409D-9A87-051C2E71A001}"/>
              </a:ext>
            </a:extLst>
          </p:cNvPr>
          <p:cNvSpPr/>
          <p:nvPr/>
        </p:nvSpPr>
        <p:spPr>
          <a:xfrm>
            <a:off x="3719605" y="1289202"/>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cxnSp>
        <p:nvCxnSpPr>
          <p:cNvPr id="17" name="Straight Connector 16">
            <a:extLst>
              <a:ext uri="{FF2B5EF4-FFF2-40B4-BE49-F238E27FC236}">
                <a16:creationId xmlns:a16="http://schemas.microsoft.com/office/drawing/2014/main" id="{3FC50AE0-1F59-436A-9AE8-D7962423246B}"/>
              </a:ext>
            </a:extLst>
          </p:cNvPr>
          <p:cNvCxnSpPr>
            <a:cxnSpLocks/>
          </p:cNvCxnSpPr>
          <p:nvPr/>
        </p:nvCxnSpPr>
        <p:spPr>
          <a:xfrm>
            <a:off x="1616122"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88A115D-32BE-4BBF-A5EC-70C9A0466F59}"/>
              </a:ext>
            </a:extLst>
          </p:cNvPr>
          <p:cNvCxnSpPr>
            <a:cxnSpLocks/>
          </p:cNvCxnSpPr>
          <p:nvPr/>
        </p:nvCxnSpPr>
        <p:spPr>
          <a:xfrm>
            <a:off x="3583953"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8C8F275-DF50-4373-90C7-5156B262C06C}"/>
              </a:ext>
            </a:extLst>
          </p:cNvPr>
          <p:cNvCxnSpPr>
            <a:cxnSpLocks/>
          </p:cNvCxnSpPr>
          <p:nvPr/>
        </p:nvCxnSpPr>
        <p:spPr>
          <a:xfrm>
            <a:off x="4541132"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7F5AFC3-AC1A-46C1-890B-82A734B5EA3E}"/>
              </a:ext>
            </a:extLst>
          </p:cNvPr>
          <p:cNvSpPr txBox="1"/>
          <p:nvPr/>
        </p:nvSpPr>
        <p:spPr>
          <a:xfrm>
            <a:off x="6355624" y="280065"/>
            <a:ext cx="5022273"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display: </a:t>
            </a:r>
            <a:r>
              <a:rPr lang="en-US" sz="240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grid-template-columns:</a:t>
            </a:r>
          </a:p>
          <a:p>
            <a:pPr>
              <a:lnSpc>
                <a:spcPct val="110000"/>
              </a:lnSpc>
            </a:pPr>
            <a:r>
              <a:rPr lang="en-US" sz="2400">
                <a:latin typeface="Consolas" panose="020B0609020204030204" pitchFamily="49" charset="0"/>
                <a:cs typeface="Segoe UI Semilight" panose="020B0402040204020203" pitchFamily="34" charset="0"/>
              </a:rPr>
              <a:t>  22em 2fr 1fr 22em;</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397002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9881D30-0F2B-4D0D-8131-5F36E499B519}"/>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F4FD841-D56E-4533-8A2C-1972EA35ADC9}"/>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F5AEE80-5307-4400-95D4-40DEA99CD994}"/>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A19160F-C1AB-4FA1-8EE3-8C2CA62E0371}"/>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F2BA07F-6FDF-4565-AE62-FC9A47B48F66}"/>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DCEC67-B2EC-4FD7-B469-C64ABF7044AC}"/>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93A40003-8F81-4615-8DB8-0864ACBDA7CF}"/>
              </a:ext>
            </a:extLst>
          </p:cNvPr>
          <p:cNvSpPr/>
          <p:nvPr/>
        </p:nvSpPr>
        <p:spPr>
          <a:xfrm>
            <a:off x="6727388" y="1527484"/>
            <a:ext cx="2143896"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7585B1-49D0-4B38-8604-E3E5F48224F0}"/>
              </a:ext>
            </a:extLst>
          </p:cNvPr>
          <p:cNvSpPr/>
          <p:nvPr/>
        </p:nvSpPr>
        <p:spPr>
          <a:xfrm>
            <a:off x="6727388" y="1156582"/>
            <a:ext cx="3304275"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2F28DF5-18F4-4F52-822A-0029BF83380B}"/>
              </a:ext>
            </a:extLst>
          </p:cNvPr>
          <p:cNvSpPr txBox="1"/>
          <p:nvPr/>
        </p:nvSpPr>
        <p:spPr>
          <a:xfrm>
            <a:off x="6355624" y="280065"/>
            <a:ext cx="5022273" cy="2936188"/>
          </a:xfrm>
          <a:prstGeom prst="rect">
            <a:avLst/>
          </a:prstGeom>
          <a:noFill/>
        </p:spPr>
        <p:txBody>
          <a:bodyPr wrap="square" rtlCol="0">
            <a:spAutoFit/>
          </a:bodyPr>
          <a:lstStyle/>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display: </a:t>
            </a:r>
            <a:r>
              <a:rPr lang="en-US" sz="2400" dirty="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latin typeface="Consolas" panose="020B0609020204030204" pitchFamily="49" charset="0"/>
                <a:cs typeface="Segoe UI Semilight" panose="020B0402040204020203" pitchFamily="34" charset="0"/>
              </a:rPr>
              <a:t>grid-template-rows:</a:t>
            </a:r>
          </a:p>
          <a:p>
            <a:pPr>
              <a:lnSpc>
                <a:spcPct val="110000"/>
              </a:lnSpc>
            </a:pPr>
            <a:r>
              <a:rPr lang="en-US" sz="2400" dirty="0">
                <a:latin typeface="Consolas" panose="020B0609020204030204" pitchFamily="49" charset="0"/>
                <a:cs typeface="Segoe UI Semilight" panose="020B0402040204020203" pitchFamily="34" charset="0"/>
              </a:rPr>
              <a:t>  1fr </a:t>
            </a:r>
            <a:r>
              <a:rPr lang="en-US" sz="2400" dirty="0" err="1">
                <a:latin typeface="Consolas" panose="020B0609020204030204" pitchFamily="49" charset="0"/>
                <a:cs typeface="Segoe UI Semilight" panose="020B0402040204020203" pitchFamily="34" charset="0"/>
              </a:rPr>
              <a:t>1fr</a:t>
            </a:r>
            <a:r>
              <a:rPr lang="en-US" sz="2400" dirty="0">
                <a:latin typeface="Consolas" panose="020B0609020204030204" pitchFamily="49" charset="0"/>
                <a:cs typeface="Segoe UI Semilight" panose="020B0402040204020203" pitchFamily="34" charset="0"/>
              </a:rPr>
              <a:t> </a:t>
            </a:r>
            <a:r>
              <a:rPr lang="en-US" sz="2400" dirty="0" err="1">
                <a:latin typeface="Consolas" panose="020B0609020204030204" pitchFamily="49" charset="0"/>
                <a:cs typeface="Segoe UI Semilight" panose="020B0402040204020203" pitchFamily="34" charset="0"/>
              </a:rPr>
              <a:t>1fr</a:t>
            </a:r>
            <a:r>
              <a:rPr lang="en-US" sz="2400" dirty="0">
                <a:latin typeface="Consolas" panose="020B0609020204030204" pitchFamily="49" charset="0"/>
                <a:cs typeface="Segoe UI Semilight" panose="020B0402040204020203" pitchFamily="34" charset="0"/>
              </a:rPr>
              <a:t>;</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22em 1fr 22em;</a:t>
            </a: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a:t>
            </a:r>
          </a:p>
        </p:txBody>
      </p:sp>
      <p:cxnSp>
        <p:nvCxnSpPr>
          <p:cNvPr id="24" name="Straight Connector 23">
            <a:extLst>
              <a:ext uri="{FF2B5EF4-FFF2-40B4-BE49-F238E27FC236}">
                <a16:creationId xmlns:a16="http://schemas.microsoft.com/office/drawing/2014/main" id="{61A37E3B-F2B4-4050-9612-8828DDDF2594}"/>
              </a:ext>
            </a:extLst>
          </p:cNvPr>
          <p:cNvCxnSpPr>
            <a:cxnSpLocks/>
          </p:cNvCxnSpPr>
          <p:nvPr/>
        </p:nvCxnSpPr>
        <p:spPr>
          <a:xfrm flipH="1">
            <a:off x="293482" y="455666"/>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7484890-B55D-455D-B908-3058F3986CAE}"/>
              </a:ext>
            </a:extLst>
          </p:cNvPr>
          <p:cNvCxnSpPr>
            <a:cxnSpLocks/>
          </p:cNvCxnSpPr>
          <p:nvPr/>
        </p:nvCxnSpPr>
        <p:spPr>
          <a:xfrm flipH="1">
            <a:off x="293482" y="2578571"/>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3C36DA5-913B-4F49-9133-55BCF598303D}"/>
              </a:ext>
            </a:extLst>
          </p:cNvPr>
          <p:cNvCxnSpPr>
            <a:cxnSpLocks/>
          </p:cNvCxnSpPr>
          <p:nvPr/>
        </p:nvCxnSpPr>
        <p:spPr>
          <a:xfrm flipH="1">
            <a:off x="293482" y="1870936"/>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0026FF9-4E0F-413C-B53A-AFDDF9D85F0F}"/>
              </a:ext>
            </a:extLst>
          </p:cNvPr>
          <p:cNvCxnSpPr>
            <a:cxnSpLocks/>
          </p:cNvCxnSpPr>
          <p:nvPr/>
        </p:nvCxnSpPr>
        <p:spPr>
          <a:xfrm flipH="1">
            <a:off x="293482" y="1163301"/>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1A5D7678-2D36-4607-9AE8-11A1FCAF5678}"/>
              </a:ext>
            </a:extLst>
          </p:cNvPr>
          <p:cNvSpPr/>
          <p:nvPr/>
        </p:nvSpPr>
        <p:spPr>
          <a:xfrm>
            <a:off x="690181" y="1289202"/>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29" name="Rectangle 28">
            <a:extLst>
              <a:ext uri="{FF2B5EF4-FFF2-40B4-BE49-F238E27FC236}">
                <a16:creationId xmlns:a16="http://schemas.microsoft.com/office/drawing/2014/main" id="{D380A7FE-E791-407A-9619-66B2C73A1305}"/>
              </a:ext>
            </a:extLst>
          </p:cNvPr>
          <p:cNvSpPr/>
          <p:nvPr/>
        </p:nvSpPr>
        <p:spPr>
          <a:xfrm>
            <a:off x="690181" y="588696"/>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30" name="Rectangle 29">
            <a:extLst>
              <a:ext uri="{FF2B5EF4-FFF2-40B4-BE49-F238E27FC236}">
                <a16:creationId xmlns:a16="http://schemas.microsoft.com/office/drawing/2014/main" id="{43B3A7BB-88C2-4FBC-9037-6574704AB46D}"/>
              </a:ext>
            </a:extLst>
          </p:cNvPr>
          <p:cNvSpPr/>
          <p:nvPr/>
        </p:nvSpPr>
        <p:spPr>
          <a:xfrm>
            <a:off x="690181" y="2005748"/>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Tree>
    <p:extLst>
      <p:ext uri="{BB962C8B-B14F-4D97-AF65-F5344CB8AC3E}">
        <p14:creationId xmlns:p14="http://schemas.microsoft.com/office/powerpoint/2010/main" val="199717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3A40003-8F81-4615-8DB8-0864ACBDA7CF}"/>
              </a:ext>
            </a:extLst>
          </p:cNvPr>
          <p:cNvSpPr/>
          <p:nvPr/>
        </p:nvSpPr>
        <p:spPr>
          <a:xfrm>
            <a:off x="6727388" y="1527484"/>
            <a:ext cx="263886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7585B1-49D0-4B38-8604-E3E5F48224F0}"/>
              </a:ext>
            </a:extLst>
          </p:cNvPr>
          <p:cNvSpPr/>
          <p:nvPr/>
        </p:nvSpPr>
        <p:spPr>
          <a:xfrm>
            <a:off x="6727388" y="1156582"/>
            <a:ext cx="3304275"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2F28DF5-18F4-4F52-822A-0029BF83380B}"/>
              </a:ext>
            </a:extLst>
          </p:cNvPr>
          <p:cNvSpPr txBox="1"/>
          <p:nvPr/>
        </p:nvSpPr>
        <p:spPr>
          <a:xfrm>
            <a:off x="6355624" y="280065"/>
            <a:ext cx="5022273" cy="2936188"/>
          </a:xfrm>
          <a:prstGeom prst="rect">
            <a:avLst/>
          </a:prstGeom>
          <a:noFill/>
        </p:spPr>
        <p:txBody>
          <a:bodyPr wrap="square" rtlCol="0">
            <a:spAutoFit/>
          </a:bodyPr>
          <a:lstStyle/>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display: </a:t>
            </a:r>
            <a:r>
              <a:rPr lang="en-US" sz="2400" dirty="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latin typeface="Consolas" panose="020B0609020204030204" pitchFamily="49" charset="0"/>
                <a:cs typeface="Segoe UI Semilight" panose="020B0402040204020203" pitchFamily="34" charset="0"/>
              </a:rPr>
              <a:t>grid-template-rows:</a:t>
            </a:r>
          </a:p>
          <a:p>
            <a:pPr>
              <a:lnSpc>
                <a:spcPct val="110000"/>
              </a:lnSpc>
            </a:pPr>
            <a:r>
              <a:rPr lang="en-US" sz="2400" dirty="0">
                <a:latin typeface="Consolas" panose="020B0609020204030204" pitchFamily="49" charset="0"/>
                <a:cs typeface="Segoe UI Semilight" panose="020B0402040204020203" pitchFamily="34" charset="0"/>
              </a:rPr>
              <a:t>  repeat(3, 1fr);</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22em 1fr 22em;</a:t>
            </a: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a:t>
            </a:r>
          </a:p>
        </p:txBody>
      </p:sp>
      <p:cxnSp>
        <p:nvCxnSpPr>
          <p:cNvPr id="7" name="Straight Connector 6">
            <a:extLst>
              <a:ext uri="{FF2B5EF4-FFF2-40B4-BE49-F238E27FC236}">
                <a16:creationId xmlns:a16="http://schemas.microsoft.com/office/drawing/2014/main" id="{79881D30-0F2B-4D0D-8131-5F36E499B519}"/>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F4FD841-D56E-4533-8A2C-1972EA35ADC9}"/>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F5AEE80-5307-4400-95D4-40DEA99CD994}"/>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A19160F-C1AB-4FA1-8EE3-8C2CA62E0371}"/>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F2BA07F-6FDF-4565-AE62-FC9A47B48F66}"/>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DCEC67-B2EC-4FD7-B469-C64ABF7044AC}"/>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1A37E3B-F2B4-4050-9612-8828DDDF2594}"/>
              </a:ext>
            </a:extLst>
          </p:cNvPr>
          <p:cNvCxnSpPr>
            <a:cxnSpLocks/>
          </p:cNvCxnSpPr>
          <p:nvPr/>
        </p:nvCxnSpPr>
        <p:spPr>
          <a:xfrm flipH="1">
            <a:off x="293482" y="455666"/>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7484890-B55D-455D-B908-3058F3986CAE}"/>
              </a:ext>
            </a:extLst>
          </p:cNvPr>
          <p:cNvCxnSpPr>
            <a:cxnSpLocks/>
          </p:cNvCxnSpPr>
          <p:nvPr/>
        </p:nvCxnSpPr>
        <p:spPr>
          <a:xfrm flipH="1">
            <a:off x="293482" y="2578571"/>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3C36DA5-913B-4F49-9133-55BCF598303D}"/>
              </a:ext>
            </a:extLst>
          </p:cNvPr>
          <p:cNvCxnSpPr>
            <a:cxnSpLocks/>
          </p:cNvCxnSpPr>
          <p:nvPr/>
        </p:nvCxnSpPr>
        <p:spPr>
          <a:xfrm flipH="1">
            <a:off x="293482" y="1870936"/>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0026FF9-4E0F-413C-B53A-AFDDF9D85F0F}"/>
              </a:ext>
            </a:extLst>
          </p:cNvPr>
          <p:cNvCxnSpPr>
            <a:cxnSpLocks/>
          </p:cNvCxnSpPr>
          <p:nvPr/>
        </p:nvCxnSpPr>
        <p:spPr>
          <a:xfrm flipH="1">
            <a:off x="293482" y="1163301"/>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1A5D7678-2D36-4607-9AE8-11A1FCAF5678}"/>
              </a:ext>
            </a:extLst>
          </p:cNvPr>
          <p:cNvSpPr/>
          <p:nvPr/>
        </p:nvSpPr>
        <p:spPr>
          <a:xfrm>
            <a:off x="690181" y="1289202"/>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29" name="Rectangle 28">
            <a:extLst>
              <a:ext uri="{FF2B5EF4-FFF2-40B4-BE49-F238E27FC236}">
                <a16:creationId xmlns:a16="http://schemas.microsoft.com/office/drawing/2014/main" id="{D380A7FE-E791-407A-9619-66B2C73A1305}"/>
              </a:ext>
            </a:extLst>
          </p:cNvPr>
          <p:cNvSpPr/>
          <p:nvPr/>
        </p:nvSpPr>
        <p:spPr>
          <a:xfrm>
            <a:off x="690181" y="588696"/>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30" name="Rectangle 29">
            <a:extLst>
              <a:ext uri="{FF2B5EF4-FFF2-40B4-BE49-F238E27FC236}">
                <a16:creationId xmlns:a16="http://schemas.microsoft.com/office/drawing/2014/main" id="{43B3A7BB-88C2-4FBC-9037-6574704AB46D}"/>
              </a:ext>
            </a:extLst>
          </p:cNvPr>
          <p:cNvSpPr/>
          <p:nvPr/>
        </p:nvSpPr>
        <p:spPr>
          <a:xfrm>
            <a:off x="690181" y="2005748"/>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Tree>
    <p:extLst>
      <p:ext uri="{BB962C8B-B14F-4D97-AF65-F5344CB8AC3E}">
        <p14:creationId xmlns:p14="http://schemas.microsoft.com/office/powerpoint/2010/main" val="278901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F84ABD-8870-49D0-8E53-ECB1BAC8B3D9}"/>
              </a:ext>
            </a:extLst>
          </p:cNvPr>
          <p:cNvSpPr/>
          <p:nvPr/>
        </p:nvSpPr>
        <p:spPr>
          <a:xfrm>
            <a:off x="8357937" y="2764589"/>
            <a:ext cx="1176421"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495F7A-CBCF-4D9F-96A1-033D8AFB4836}"/>
              </a:ext>
            </a:extLst>
          </p:cNvPr>
          <p:cNvSpPr/>
          <p:nvPr/>
        </p:nvSpPr>
        <p:spPr>
          <a:xfrm>
            <a:off x="6727388" y="2764589"/>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5C25C34-4CE9-4BB4-B812-1D904B8FC74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CF053C1-53C9-4F92-8711-75B75169930F}"/>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2BA7139-E057-41EF-AD02-442BA372D814}"/>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8CF9C3A-E7E4-471D-B1E1-D7D90D4575CD}"/>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F6314B1-DC3C-4C0D-99B6-F5DE5472C3EC}"/>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6D6DCFE-5EDC-4521-9D2E-49EEB7954545}"/>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6AEE23B-35E4-4E97-B7C4-CD487278A982}"/>
              </a:ext>
            </a:extLst>
          </p:cNvPr>
          <p:cNvCxnSpPr>
            <a:cxnSpLocks/>
          </p:cNvCxnSpPr>
          <p:nvPr/>
        </p:nvCxnSpPr>
        <p:spPr>
          <a:xfrm flipV="1">
            <a:off x="293482" y="114285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748C0F8-D4B8-4F45-8ABF-622CBBA90273}"/>
              </a:ext>
            </a:extLst>
          </p:cNvPr>
          <p:cNvCxnSpPr>
            <a:cxnSpLocks/>
          </p:cNvCxnSpPr>
          <p:nvPr/>
        </p:nvCxnSpPr>
        <p:spPr>
          <a:xfrm flipV="1">
            <a:off x="293482" y="187450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3D82442-90FF-4C63-A282-1242945EA2B5}"/>
              </a:ext>
            </a:extLst>
          </p:cNvPr>
          <p:cNvSpPr txBox="1"/>
          <p:nvPr/>
        </p:nvSpPr>
        <p:spPr>
          <a:xfrm>
            <a:off x="6355624" y="280065"/>
            <a:ext cx="5022273" cy="3342453"/>
          </a:xfrm>
          <a:prstGeom prst="rect">
            <a:avLst/>
          </a:prstGeom>
          <a:noFill/>
        </p:spPr>
        <p:txBody>
          <a:bodyPr wrap="square" rtlCol="0">
            <a:spAutoFit/>
          </a:bodyPr>
          <a:lstStyle/>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display: </a:t>
            </a:r>
            <a:r>
              <a:rPr lang="en-US" sz="2400" dirty="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1fr </a:t>
            </a:r>
            <a:r>
              <a:rPr lang="en-US" sz="2400" dirty="0" err="1">
                <a:solidFill>
                  <a:schemeClr val="bg1"/>
                </a:solidFill>
                <a:latin typeface="Consolas" panose="020B0609020204030204" pitchFamily="49" charset="0"/>
                <a:cs typeface="Segoe UI Semilight" panose="020B0402040204020203" pitchFamily="34" charset="0"/>
              </a:rPr>
              <a:t>1fr</a:t>
            </a:r>
            <a:r>
              <a:rPr lang="en-US" sz="2400" dirty="0">
                <a:solidFill>
                  <a:schemeClr val="bg1"/>
                </a:solidFill>
                <a:latin typeface="Consolas" panose="020B0609020204030204" pitchFamily="49" charset="0"/>
                <a:cs typeface="Segoe UI Semilight" panose="020B0402040204020203" pitchFamily="34" charset="0"/>
              </a:rPr>
              <a:t> </a:t>
            </a:r>
            <a:r>
              <a:rPr lang="en-US" sz="2400" dirty="0" err="1">
                <a:solidFill>
                  <a:schemeClr val="bg1"/>
                </a:solidFill>
                <a:latin typeface="Consolas" panose="020B0609020204030204" pitchFamily="49" charset="0"/>
                <a:cs typeface="Segoe UI Semilight" panose="020B0402040204020203" pitchFamily="34" charset="0"/>
              </a:rPr>
              <a:t>1fr</a:t>
            </a:r>
            <a:r>
              <a:rPr lang="en-US" sz="2400" dirty="0">
                <a:solidFill>
                  <a:schemeClr val="bg1"/>
                </a:solidFill>
                <a:latin typeface="Consolas" panose="020B0609020204030204" pitchFamily="49" charset="0"/>
                <a:cs typeface="Segoe UI Semilight" panose="020B0402040204020203" pitchFamily="34" charset="0"/>
              </a:rPr>
              <a:t>;</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22em 1fr 22em;</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latin typeface="Consolas" panose="020B0609020204030204" pitchFamily="49" charset="0"/>
                <a:cs typeface="Segoe UI Semilight" panose="020B0402040204020203" pitchFamily="34" charset="0"/>
              </a:rPr>
              <a:t>grid-gap: 1.5em;</a:t>
            </a: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a:t>
            </a:r>
          </a:p>
        </p:txBody>
      </p:sp>
      <p:cxnSp>
        <p:nvCxnSpPr>
          <p:cNvPr id="26" name="Straight Connector 25">
            <a:extLst>
              <a:ext uri="{FF2B5EF4-FFF2-40B4-BE49-F238E27FC236}">
                <a16:creationId xmlns:a16="http://schemas.microsoft.com/office/drawing/2014/main" id="{CD5CE643-E762-4431-A8E8-DB0C6FBFEEFA}"/>
              </a:ext>
            </a:extLst>
          </p:cNvPr>
          <p:cNvCxnSpPr>
            <a:cxnSpLocks/>
          </p:cNvCxnSpPr>
          <p:nvPr/>
        </p:nvCxnSpPr>
        <p:spPr>
          <a:xfrm>
            <a:off x="169778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A95B28F-9C37-4D32-A775-95A204325FCD}"/>
              </a:ext>
            </a:extLst>
          </p:cNvPr>
          <p:cNvCxnSpPr>
            <a:cxnSpLocks/>
          </p:cNvCxnSpPr>
          <p:nvPr/>
        </p:nvCxnSpPr>
        <p:spPr>
          <a:xfrm>
            <a:off x="4467728"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EF10529-D65A-47DA-91A2-83C900383162}"/>
              </a:ext>
            </a:extLst>
          </p:cNvPr>
          <p:cNvCxnSpPr>
            <a:cxnSpLocks/>
          </p:cNvCxnSpPr>
          <p:nvPr/>
        </p:nvCxnSpPr>
        <p:spPr>
          <a:xfrm flipV="1">
            <a:off x="293482" y="1207857"/>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606E5DE-6062-443B-B23E-42DBDA602075}"/>
              </a:ext>
            </a:extLst>
          </p:cNvPr>
          <p:cNvCxnSpPr>
            <a:cxnSpLocks/>
          </p:cNvCxnSpPr>
          <p:nvPr/>
        </p:nvCxnSpPr>
        <p:spPr>
          <a:xfrm flipV="1">
            <a:off x="293482" y="193950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2324C2D-E0BB-4B93-8FB5-49459B3C4F45}"/>
              </a:ext>
            </a:extLst>
          </p:cNvPr>
          <p:cNvCxnSpPr>
            <a:cxnSpLocks/>
          </p:cNvCxnSpPr>
          <p:nvPr/>
        </p:nvCxnSpPr>
        <p:spPr>
          <a:xfrm>
            <a:off x="1605428"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32A90D5-E7FB-4A1F-B4B5-8E8271735B25}"/>
              </a:ext>
            </a:extLst>
          </p:cNvPr>
          <p:cNvCxnSpPr>
            <a:cxnSpLocks/>
          </p:cNvCxnSpPr>
          <p:nvPr/>
        </p:nvCxnSpPr>
        <p:spPr>
          <a:xfrm>
            <a:off x="1697787"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B9247F9-9ED8-4354-8AA2-DE7B16AE8D75}"/>
              </a:ext>
            </a:extLst>
          </p:cNvPr>
          <p:cNvCxnSpPr>
            <a:cxnSpLocks/>
          </p:cNvCxnSpPr>
          <p:nvPr/>
        </p:nvCxnSpPr>
        <p:spPr>
          <a:xfrm>
            <a:off x="4460256"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395F7D1-19D6-4551-A41B-E9946E10A0FF}"/>
              </a:ext>
            </a:extLst>
          </p:cNvPr>
          <p:cNvCxnSpPr>
            <a:cxnSpLocks/>
          </p:cNvCxnSpPr>
          <p:nvPr/>
        </p:nvCxnSpPr>
        <p:spPr>
          <a:xfrm>
            <a:off x="4548941"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419A536-E68B-49A3-A178-873C4B177E55}"/>
              </a:ext>
            </a:extLst>
          </p:cNvPr>
          <p:cNvCxnSpPr>
            <a:cxnSpLocks/>
          </p:cNvCxnSpPr>
          <p:nvPr/>
        </p:nvCxnSpPr>
        <p:spPr>
          <a:xfrm flipH="1">
            <a:off x="293482" y="1130159"/>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6F587C4-BDCC-4EC6-BA97-2ACED8B850A2}"/>
              </a:ext>
            </a:extLst>
          </p:cNvPr>
          <p:cNvCxnSpPr>
            <a:cxnSpLocks/>
          </p:cNvCxnSpPr>
          <p:nvPr/>
        </p:nvCxnSpPr>
        <p:spPr>
          <a:xfrm flipH="1">
            <a:off x="293482" y="1219059"/>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AA4B76A-F7A4-407A-A105-DC97295FD6C1}"/>
              </a:ext>
            </a:extLst>
          </p:cNvPr>
          <p:cNvCxnSpPr>
            <a:cxnSpLocks/>
          </p:cNvCxnSpPr>
          <p:nvPr/>
        </p:nvCxnSpPr>
        <p:spPr>
          <a:xfrm flipH="1">
            <a:off x="293482" y="1861517"/>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C2ECA54-EF5F-429B-B1DB-7EDA24016967}"/>
              </a:ext>
            </a:extLst>
          </p:cNvPr>
          <p:cNvCxnSpPr>
            <a:cxnSpLocks/>
          </p:cNvCxnSpPr>
          <p:nvPr/>
        </p:nvCxnSpPr>
        <p:spPr>
          <a:xfrm flipH="1">
            <a:off x="293482" y="1950417"/>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622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F84ABD-8870-49D0-8E53-ECB1BAC8B3D9}"/>
              </a:ext>
            </a:extLst>
          </p:cNvPr>
          <p:cNvSpPr/>
          <p:nvPr/>
        </p:nvSpPr>
        <p:spPr>
          <a:xfrm>
            <a:off x="8357937" y="2764589"/>
            <a:ext cx="190181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495F7A-CBCF-4D9F-96A1-033D8AFB4836}"/>
              </a:ext>
            </a:extLst>
          </p:cNvPr>
          <p:cNvSpPr/>
          <p:nvPr/>
        </p:nvSpPr>
        <p:spPr>
          <a:xfrm>
            <a:off x="6727388" y="2764589"/>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5C25C34-4CE9-4BB4-B812-1D904B8FC74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CF053C1-53C9-4F92-8711-75B75169930F}"/>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2BA7139-E057-41EF-AD02-442BA372D814}"/>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8CF9C3A-E7E4-471D-B1E1-D7D90D4575CD}"/>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F6314B1-DC3C-4C0D-99B6-F5DE5472C3EC}"/>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6D6DCFE-5EDC-4521-9D2E-49EEB7954545}"/>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6AEE23B-35E4-4E97-B7C4-CD487278A982}"/>
              </a:ext>
            </a:extLst>
          </p:cNvPr>
          <p:cNvCxnSpPr>
            <a:cxnSpLocks/>
          </p:cNvCxnSpPr>
          <p:nvPr/>
        </p:nvCxnSpPr>
        <p:spPr>
          <a:xfrm flipV="1">
            <a:off x="293482" y="114285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748C0F8-D4B8-4F45-8ABF-622CBBA90273}"/>
              </a:ext>
            </a:extLst>
          </p:cNvPr>
          <p:cNvCxnSpPr>
            <a:cxnSpLocks/>
          </p:cNvCxnSpPr>
          <p:nvPr/>
        </p:nvCxnSpPr>
        <p:spPr>
          <a:xfrm flipV="1">
            <a:off x="293482" y="187450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EF10529-D65A-47DA-91A2-83C900383162}"/>
              </a:ext>
            </a:extLst>
          </p:cNvPr>
          <p:cNvCxnSpPr>
            <a:cxnSpLocks/>
          </p:cNvCxnSpPr>
          <p:nvPr/>
        </p:nvCxnSpPr>
        <p:spPr>
          <a:xfrm flipV="1">
            <a:off x="293482" y="1207857"/>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606E5DE-6062-443B-B23E-42DBDA602075}"/>
              </a:ext>
            </a:extLst>
          </p:cNvPr>
          <p:cNvCxnSpPr>
            <a:cxnSpLocks/>
          </p:cNvCxnSpPr>
          <p:nvPr/>
        </p:nvCxnSpPr>
        <p:spPr>
          <a:xfrm flipV="1">
            <a:off x="293482" y="193950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2324C2D-E0BB-4B93-8FB5-49459B3C4F45}"/>
              </a:ext>
            </a:extLst>
          </p:cNvPr>
          <p:cNvCxnSpPr>
            <a:cxnSpLocks/>
          </p:cNvCxnSpPr>
          <p:nvPr/>
        </p:nvCxnSpPr>
        <p:spPr>
          <a:xfrm>
            <a:off x="1605428"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32A90D5-E7FB-4A1F-B4B5-8E8271735B25}"/>
              </a:ext>
            </a:extLst>
          </p:cNvPr>
          <p:cNvCxnSpPr>
            <a:cxnSpLocks/>
          </p:cNvCxnSpPr>
          <p:nvPr/>
        </p:nvCxnSpPr>
        <p:spPr>
          <a:xfrm>
            <a:off x="1793037"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395F7D1-19D6-4551-A41B-E9946E10A0FF}"/>
              </a:ext>
            </a:extLst>
          </p:cNvPr>
          <p:cNvCxnSpPr>
            <a:cxnSpLocks/>
          </p:cNvCxnSpPr>
          <p:nvPr/>
        </p:nvCxnSpPr>
        <p:spPr>
          <a:xfrm>
            <a:off x="4548941"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419A536-E68B-49A3-A178-873C4B177E55}"/>
              </a:ext>
            </a:extLst>
          </p:cNvPr>
          <p:cNvCxnSpPr>
            <a:cxnSpLocks/>
          </p:cNvCxnSpPr>
          <p:nvPr/>
        </p:nvCxnSpPr>
        <p:spPr>
          <a:xfrm flipH="1">
            <a:off x="293482" y="1130159"/>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6F587C4-BDCC-4EC6-BA97-2ACED8B850A2}"/>
              </a:ext>
            </a:extLst>
          </p:cNvPr>
          <p:cNvCxnSpPr>
            <a:cxnSpLocks/>
          </p:cNvCxnSpPr>
          <p:nvPr/>
        </p:nvCxnSpPr>
        <p:spPr>
          <a:xfrm flipH="1">
            <a:off x="293482" y="1219059"/>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AA4B76A-F7A4-407A-A105-DC97295FD6C1}"/>
              </a:ext>
            </a:extLst>
          </p:cNvPr>
          <p:cNvCxnSpPr>
            <a:cxnSpLocks/>
          </p:cNvCxnSpPr>
          <p:nvPr/>
        </p:nvCxnSpPr>
        <p:spPr>
          <a:xfrm flipH="1">
            <a:off x="293482" y="1861517"/>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C2ECA54-EF5F-429B-B1DB-7EDA24016967}"/>
              </a:ext>
            </a:extLst>
          </p:cNvPr>
          <p:cNvCxnSpPr>
            <a:cxnSpLocks/>
          </p:cNvCxnSpPr>
          <p:nvPr/>
        </p:nvCxnSpPr>
        <p:spPr>
          <a:xfrm flipH="1">
            <a:off x="293482" y="1950417"/>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FC9D38B-F330-4D03-B110-08D82679D5AD}"/>
              </a:ext>
            </a:extLst>
          </p:cNvPr>
          <p:cNvCxnSpPr>
            <a:cxnSpLocks/>
          </p:cNvCxnSpPr>
          <p:nvPr/>
        </p:nvCxnSpPr>
        <p:spPr>
          <a:xfrm>
            <a:off x="4361328"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3D82442-90FF-4C63-A282-1242945EA2B5}"/>
              </a:ext>
            </a:extLst>
          </p:cNvPr>
          <p:cNvSpPr txBox="1"/>
          <p:nvPr/>
        </p:nvSpPr>
        <p:spPr>
          <a:xfrm>
            <a:off x="6355624" y="280065"/>
            <a:ext cx="5022273" cy="3342453"/>
          </a:xfrm>
          <a:prstGeom prst="rect">
            <a:avLst/>
          </a:prstGeom>
          <a:noFill/>
        </p:spPr>
        <p:txBody>
          <a:bodyPr wrap="square" rtlCol="0">
            <a:spAutoFit/>
          </a:bodyPr>
          <a:lstStyle/>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display: </a:t>
            </a:r>
            <a:r>
              <a:rPr lang="en-US" sz="2400" dirty="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1fr </a:t>
            </a:r>
            <a:r>
              <a:rPr lang="en-US" sz="2400" dirty="0" err="1">
                <a:solidFill>
                  <a:schemeClr val="bg1"/>
                </a:solidFill>
                <a:latin typeface="Consolas" panose="020B0609020204030204" pitchFamily="49" charset="0"/>
                <a:cs typeface="Segoe UI Semilight" panose="020B0402040204020203" pitchFamily="34" charset="0"/>
              </a:rPr>
              <a:t>1fr</a:t>
            </a:r>
            <a:r>
              <a:rPr lang="en-US" sz="2400" dirty="0">
                <a:solidFill>
                  <a:schemeClr val="bg1"/>
                </a:solidFill>
                <a:latin typeface="Consolas" panose="020B0609020204030204" pitchFamily="49" charset="0"/>
                <a:cs typeface="Segoe UI Semilight" panose="020B0402040204020203" pitchFamily="34" charset="0"/>
              </a:rPr>
              <a:t> </a:t>
            </a:r>
            <a:r>
              <a:rPr lang="en-US" sz="2400" dirty="0" err="1">
                <a:solidFill>
                  <a:schemeClr val="bg1"/>
                </a:solidFill>
                <a:latin typeface="Consolas" panose="020B0609020204030204" pitchFamily="49" charset="0"/>
                <a:cs typeface="Segoe UI Semilight" panose="020B0402040204020203" pitchFamily="34" charset="0"/>
              </a:rPr>
              <a:t>1fr</a:t>
            </a:r>
            <a:r>
              <a:rPr lang="en-US" sz="2400" dirty="0">
                <a:solidFill>
                  <a:schemeClr val="bg1"/>
                </a:solidFill>
                <a:latin typeface="Consolas" panose="020B0609020204030204" pitchFamily="49" charset="0"/>
                <a:cs typeface="Segoe UI Semilight" panose="020B0402040204020203" pitchFamily="34" charset="0"/>
              </a:rPr>
              <a:t>;</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22em 1fr 22em;</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latin typeface="Consolas" panose="020B0609020204030204" pitchFamily="49" charset="0"/>
                <a:cs typeface="Segoe UI Semilight" panose="020B0402040204020203" pitchFamily="34" charset="0"/>
              </a:rPr>
              <a:t>grid-gap: 1.5em 3em;</a:t>
            </a: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142363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1246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5C25C34-4CE9-4BB4-B812-1D904B8FC74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CF053C1-53C9-4F92-8711-75B75169930F}"/>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2BA7139-E057-41EF-AD02-442BA372D814}"/>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8CF9C3A-E7E4-471D-B1E1-D7D90D4575CD}"/>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F6314B1-DC3C-4C0D-99B6-F5DE5472C3EC}"/>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6D6DCFE-5EDC-4521-9D2E-49EEB7954545}"/>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6AEE23B-35E4-4E97-B7C4-CD487278A982}"/>
              </a:ext>
            </a:extLst>
          </p:cNvPr>
          <p:cNvCxnSpPr>
            <a:cxnSpLocks/>
          </p:cNvCxnSpPr>
          <p:nvPr/>
        </p:nvCxnSpPr>
        <p:spPr>
          <a:xfrm flipV="1">
            <a:off x="293482" y="114285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748C0F8-D4B8-4F45-8ABF-622CBBA90273}"/>
              </a:ext>
            </a:extLst>
          </p:cNvPr>
          <p:cNvCxnSpPr>
            <a:cxnSpLocks/>
          </p:cNvCxnSpPr>
          <p:nvPr/>
        </p:nvCxnSpPr>
        <p:spPr>
          <a:xfrm flipV="1">
            <a:off x="293482" y="187450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D5CE643-E762-4431-A8E8-DB0C6FBFEEFA}"/>
              </a:ext>
            </a:extLst>
          </p:cNvPr>
          <p:cNvCxnSpPr>
            <a:cxnSpLocks/>
          </p:cNvCxnSpPr>
          <p:nvPr/>
        </p:nvCxnSpPr>
        <p:spPr>
          <a:xfrm>
            <a:off x="169778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A95B28F-9C37-4D32-A775-95A204325FCD}"/>
              </a:ext>
            </a:extLst>
          </p:cNvPr>
          <p:cNvCxnSpPr>
            <a:cxnSpLocks/>
          </p:cNvCxnSpPr>
          <p:nvPr/>
        </p:nvCxnSpPr>
        <p:spPr>
          <a:xfrm>
            <a:off x="4458102"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EF10529-D65A-47DA-91A2-83C900383162}"/>
              </a:ext>
            </a:extLst>
          </p:cNvPr>
          <p:cNvCxnSpPr>
            <a:cxnSpLocks/>
          </p:cNvCxnSpPr>
          <p:nvPr/>
        </p:nvCxnSpPr>
        <p:spPr>
          <a:xfrm flipV="1">
            <a:off x="293482" y="1207857"/>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606E5DE-6062-443B-B23E-42DBDA602075}"/>
              </a:ext>
            </a:extLst>
          </p:cNvPr>
          <p:cNvCxnSpPr>
            <a:cxnSpLocks/>
          </p:cNvCxnSpPr>
          <p:nvPr/>
        </p:nvCxnSpPr>
        <p:spPr>
          <a:xfrm flipV="1">
            <a:off x="293482" y="193950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36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827FA448-F700-469B-8DC5-C06BDC706122}"/>
              </a:ext>
            </a:extLst>
          </p:cNvPr>
          <p:cNvCxnSpPr>
            <a:cxnSpLocks/>
          </p:cNvCxnSpPr>
          <p:nvPr/>
        </p:nvCxnSpPr>
        <p:spPr>
          <a:xfrm>
            <a:off x="4450815"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59A6543-C3BF-4CB7-8ECD-BA613D554384}"/>
              </a:ext>
            </a:extLst>
          </p:cNvPr>
          <p:cNvCxnSpPr>
            <a:cxnSpLocks/>
          </p:cNvCxnSpPr>
          <p:nvPr/>
        </p:nvCxnSpPr>
        <p:spPr>
          <a:xfrm>
            <a:off x="4538380"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4E30FA7-E307-4E4B-A431-64209C5FE9A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AB96E9-7272-4A79-8262-A2ECDF03176A}"/>
              </a:ext>
            </a:extLst>
          </p:cNvPr>
          <p:cNvCxnSpPr>
            <a:cxnSpLocks/>
          </p:cNvCxnSpPr>
          <p:nvPr/>
        </p:nvCxnSpPr>
        <p:spPr>
          <a:xfrm flipV="1">
            <a:off x="293482" y="3509958"/>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9030A1FE-336C-4CD0-B5C2-A7C0560320D6}"/>
              </a:ext>
            </a:extLst>
          </p:cNvPr>
          <p:cNvGrpSpPr/>
          <p:nvPr/>
        </p:nvGrpSpPr>
        <p:grpSpPr>
          <a:xfrm>
            <a:off x="293482" y="1519219"/>
            <a:ext cx="5615360" cy="74625"/>
            <a:chOff x="293482" y="1426610"/>
            <a:chExt cx="5615360" cy="74625"/>
          </a:xfrm>
        </p:grpSpPr>
        <p:cxnSp>
          <p:nvCxnSpPr>
            <p:cNvPr id="18" name="Straight Connector 17">
              <a:extLst>
                <a:ext uri="{FF2B5EF4-FFF2-40B4-BE49-F238E27FC236}">
                  <a16:creationId xmlns:a16="http://schemas.microsoft.com/office/drawing/2014/main" id="{DA52150B-F9EE-418C-AE49-5F6EF0242DBA}"/>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7570AB-F9B8-4875-BFA5-8F6DD6A612E5}"/>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53D87CA0-28C4-4C62-98E1-6E9D64B365CD}"/>
              </a:ext>
            </a:extLst>
          </p:cNvPr>
          <p:cNvGrpSpPr/>
          <p:nvPr/>
        </p:nvGrpSpPr>
        <p:grpSpPr>
          <a:xfrm>
            <a:off x="293482" y="2657396"/>
            <a:ext cx="5615360" cy="79438"/>
            <a:chOff x="293482" y="2467365"/>
            <a:chExt cx="5615360" cy="79438"/>
          </a:xfrm>
        </p:grpSpPr>
        <p:cxnSp>
          <p:nvCxnSpPr>
            <p:cNvPr id="19" name="Straight Connector 18">
              <a:extLst>
                <a:ext uri="{FF2B5EF4-FFF2-40B4-BE49-F238E27FC236}">
                  <a16:creationId xmlns:a16="http://schemas.microsoft.com/office/drawing/2014/main" id="{52CA1C7C-19E5-4457-9BFE-8B61231508FB}"/>
                </a:ext>
              </a:extLst>
            </p:cNvPr>
            <p:cNvCxnSpPr>
              <a:cxnSpLocks/>
            </p:cNvCxnSpPr>
            <p:nvPr/>
          </p:nvCxnSpPr>
          <p:spPr>
            <a:xfrm flipV="1">
              <a:off x="293482" y="2467365"/>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CAFE23F-012E-489A-B50E-7FFD8D662228}"/>
                </a:ext>
              </a:extLst>
            </p:cNvPr>
            <p:cNvCxnSpPr>
              <a:cxnSpLocks/>
            </p:cNvCxnSpPr>
            <p:nvPr/>
          </p:nvCxnSpPr>
          <p:spPr>
            <a:xfrm flipV="1">
              <a:off x="293482" y="254680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cxnSp>
        <p:nvCxnSpPr>
          <p:cNvPr id="42" name="Straight Connector 41">
            <a:extLst>
              <a:ext uri="{FF2B5EF4-FFF2-40B4-BE49-F238E27FC236}">
                <a16:creationId xmlns:a16="http://schemas.microsoft.com/office/drawing/2014/main" id="{5E0DE83A-3C46-41B0-BE53-15885EF08F22}"/>
              </a:ext>
            </a:extLst>
          </p:cNvPr>
          <p:cNvCxnSpPr>
            <a:cxnSpLocks/>
          </p:cNvCxnSpPr>
          <p:nvPr/>
        </p:nvCxnSpPr>
        <p:spPr>
          <a:xfrm>
            <a:off x="1614205"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701DDC7-7FED-4BF1-AA1F-DB30BAE9CEBA}"/>
              </a:ext>
            </a:extLst>
          </p:cNvPr>
          <p:cNvCxnSpPr>
            <a:cxnSpLocks/>
          </p:cNvCxnSpPr>
          <p:nvPr/>
        </p:nvCxnSpPr>
        <p:spPr>
          <a:xfrm>
            <a:off x="1692144"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FA35E49A-42FA-4AFB-AC98-1AC123BE9034}"/>
              </a:ext>
            </a:extLst>
          </p:cNvPr>
          <p:cNvCxnSpPr>
            <a:cxnSpLocks/>
          </p:cNvCxnSpPr>
          <p:nvPr/>
        </p:nvCxnSpPr>
        <p:spPr>
          <a:xfrm>
            <a:off x="456867"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96D6F62D-9A5A-4039-94AA-D894F3E04440}"/>
              </a:ext>
            </a:extLst>
          </p:cNvPr>
          <p:cNvGrpSpPr/>
          <p:nvPr/>
        </p:nvGrpSpPr>
        <p:grpSpPr>
          <a:xfrm>
            <a:off x="455664" y="452903"/>
            <a:ext cx="1154382" cy="3063460"/>
            <a:chOff x="462014" y="454440"/>
            <a:chExt cx="1154382" cy="3063460"/>
          </a:xfrm>
        </p:grpSpPr>
        <p:sp>
          <p:nvSpPr>
            <p:cNvPr id="8" name="Rectangle 7">
              <a:extLst>
                <a:ext uri="{FF2B5EF4-FFF2-40B4-BE49-F238E27FC236}">
                  <a16:creationId xmlns:a16="http://schemas.microsoft.com/office/drawing/2014/main" id="{AE130088-B0EC-430C-AC53-9EEA947A6B82}"/>
                </a:ext>
              </a:extLst>
            </p:cNvPr>
            <p:cNvSpPr/>
            <p:nvPr/>
          </p:nvSpPr>
          <p:spPr>
            <a:xfrm>
              <a:off x="462014" y="454440"/>
              <a:ext cx="1154382" cy="3063460"/>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3D1E8EB-CB64-4225-9651-9E484CE5F85D}"/>
                </a:ext>
              </a:extLst>
            </p:cNvPr>
            <p:cNvSpPr txBox="1"/>
            <p:nvPr/>
          </p:nvSpPr>
          <p:spPr>
            <a:xfrm>
              <a:off x="541475" y="536888"/>
              <a:ext cx="981704" cy="230832"/>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C96FCBB0-30B6-42D2-8BFE-D25AF6DD39FB}"/>
                </a:ext>
              </a:extLst>
            </p:cNvPr>
            <p:cNvSpPr txBox="1"/>
            <p:nvPr/>
          </p:nvSpPr>
          <p:spPr>
            <a:xfrm>
              <a:off x="541475" y="750452"/>
              <a:ext cx="981704" cy="2673039"/>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grpSp>
      <p:sp>
        <p:nvSpPr>
          <p:cNvPr id="47" name="Rectangle 46">
            <a:extLst>
              <a:ext uri="{FF2B5EF4-FFF2-40B4-BE49-F238E27FC236}">
                <a16:creationId xmlns:a16="http://schemas.microsoft.com/office/drawing/2014/main" id="{3DBBC280-0B2D-4FD4-A4AB-B41C8C771C79}"/>
              </a:ext>
            </a:extLst>
          </p:cNvPr>
          <p:cNvSpPr/>
          <p:nvPr/>
        </p:nvSpPr>
        <p:spPr>
          <a:xfrm>
            <a:off x="8357937" y="748915"/>
            <a:ext cx="2013860"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2CB7A-19EA-41F4-9B19-AB9C2DE2CB8D}"/>
              </a:ext>
            </a:extLst>
          </p:cNvPr>
          <p:cNvSpPr/>
          <p:nvPr/>
        </p:nvSpPr>
        <p:spPr>
          <a:xfrm>
            <a:off x="6727388" y="748915"/>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D1FF8A3-97B8-41F2-AA9E-1533DB575E9C}"/>
              </a:ext>
            </a:extLst>
          </p:cNvPr>
          <p:cNvSpPr/>
          <p:nvPr/>
        </p:nvSpPr>
        <p:spPr>
          <a:xfrm>
            <a:off x="8869679" y="1162796"/>
            <a:ext cx="51013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EA9D9A-0CC1-4C5B-8D11-CAC7B6390A9C}"/>
              </a:ext>
            </a:extLst>
          </p:cNvPr>
          <p:cNvSpPr/>
          <p:nvPr/>
        </p:nvSpPr>
        <p:spPr>
          <a:xfrm>
            <a:off x="6727388" y="1162796"/>
            <a:ext cx="214229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7CAE537-F97E-4480-A32D-E06CE16556F8}"/>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.child-1 {</a:t>
            </a:r>
          </a:p>
          <a:p>
            <a:pPr>
              <a:lnSpc>
                <a:spcPct val="110000"/>
              </a:lnSpc>
            </a:pPr>
            <a:r>
              <a:rPr lang="en-US" sz="2400">
                <a:latin typeface="Consolas" panose="020B0609020204030204" pitchFamily="49" charset="0"/>
                <a:cs typeface="Segoe UI Semilight" panose="020B0402040204020203" pitchFamily="34" charset="0"/>
              </a:rPr>
              <a:t>  grid-row: 1 / span 3;</a:t>
            </a:r>
          </a:p>
          <a:p>
            <a:pPr>
              <a:lnSpc>
                <a:spcPct val="110000"/>
              </a:lnSpc>
            </a:pPr>
            <a:r>
              <a:rPr lang="en-US" sz="2400">
                <a:latin typeface="Consolas" panose="020B0609020204030204" pitchFamily="49" charset="0"/>
                <a:cs typeface="Segoe UI Semilight" panose="020B0402040204020203" pitchFamily="34" charset="0"/>
              </a:rPr>
              <a:t>  grid-column: 1;</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68" name="Straight Connector 67">
            <a:extLst>
              <a:ext uri="{FF2B5EF4-FFF2-40B4-BE49-F238E27FC236}">
                <a16:creationId xmlns:a16="http://schemas.microsoft.com/office/drawing/2014/main" id="{84C73C6D-EF34-45AD-A3F2-E13FF6DABE6F}"/>
              </a:ext>
            </a:extLst>
          </p:cNvPr>
          <p:cNvCxnSpPr>
            <a:cxnSpLocks/>
          </p:cNvCxnSpPr>
          <p:nvPr/>
        </p:nvCxnSpPr>
        <p:spPr>
          <a:xfrm>
            <a:off x="5707849"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892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4E30FA7-E307-4E4B-A431-64209C5FE9A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AB96E9-7272-4A79-8262-A2ECDF03176A}"/>
              </a:ext>
            </a:extLst>
          </p:cNvPr>
          <p:cNvCxnSpPr>
            <a:cxnSpLocks/>
          </p:cNvCxnSpPr>
          <p:nvPr/>
        </p:nvCxnSpPr>
        <p:spPr>
          <a:xfrm flipV="1">
            <a:off x="293482" y="380038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9030A1FE-336C-4CD0-B5C2-A7C0560320D6}"/>
              </a:ext>
            </a:extLst>
          </p:cNvPr>
          <p:cNvGrpSpPr/>
          <p:nvPr/>
        </p:nvGrpSpPr>
        <p:grpSpPr>
          <a:xfrm>
            <a:off x="293482" y="1519219"/>
            <a:ext cx="5615360" cy="74625"/>
            <a:chOff x="293482" y="1426610"/>
            <a:chExt cx="5615360" cy="74625"/>
          </a:xfrm>
        </p:grpSpPr>
        <p:cxnSp>
          <p:nvCxnSpPr>
            <p:cNvPr id="18" name="Straight Connector 17">
              <a:extLst>
                <a:ext uri="{FF2B5EF4-FFF2-40B4-BE49-F238E27FC236}">
                  <a16:creationId xmlns:a16="http://schemas.microsoft.com/office/drawing/2014/main" id="{DA52150B-F9EE-418C-AE49-5F6EF0242DBA}"/>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7570AB-F9B8-4875-BFA5-8F6DD6A612E5}"/>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53D87CA0-28C4-4C62-98E1-6E9D64B365CD}"/>
              </a:ext>
            </a:extLst>
          </p:cNvPr>
          <p:cNvGrpSpPr/>
          <p:nvPr/>
        </p:nvGrpSpPr>
        <p:grpSpPr>
          <a:xfrm>
            <a:off x="293482" y="2657396"/>
            <a:ext cx="5615360" cy="79438"/>
            <a:chOff x="293482" y="2467365"/>
            <a:chExt cx="5615360" cy="79438"/>
          </a:xfrm>
        </p:grpSpPr>
        <p:cxnSp>
          <p:nvCxnSpPr>
            <p:cNvPr id="19" name="Straight Connector 18">
              <a:extLst>
                <a:ext uri="{FF2B5EF4-FFF2-40B4-BE49-F238E27FC236}">
                  <a16:creationId xmlns:a16="http://schemas.microsoft.com/office/drawing/2014/main" id="{52CA1C7C-19E5-4457-9BFE-8B61231508FB}"/>
                </a:ext>
              </a:extLst>
            </p:cNvPr>
            <p:cNvCxnSpPr>
              <a:cxnSpLocks/>
            </p:cNvCxnSpPr>
            <p:nvPr/>
          </p:nvCxnSpPr>
          <p:spPr>
            <a:xfrm flipV="1">
              <a:off x="293482" y="2467365"/>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CAFE23F-012E-489A-B50E-7FFD8D662228}"/>
                </a:ext>
              </a:extLst>
            </p:cNvPr>
            <p:cNvCxnSpPr>
              <a:cxnSpLocks/>
            </p:cNvCxnSpPr>
            <p:nvPr/>
          </p:nvCxnSpPr>
          <p:spPr>
            <a:xfrm flipV="1">
              <a:off x="293482" y="254680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47" name="Rectangle 46">
            <a:extLst>
              <a:ext uri="{FF2B5EF4-FFF2-40B4-BE49-F238E27FC236}">
                <a16:creationId xmlns:a16="http://schemas.microsoft.com/office/drawing/2014/main" id="{3DBBC280-0B2D-4FD4-A4AB-B41C8C771C79}"/>
              </a:ext>
            </a:extLst>
          </p:cNvPr>
          <p:cNvSpPr/>
          <p:nvPr/>
        </p:nvSpPr>
        <p:spPr>
          <a:xfrm>
            <a:off x="8357937" y="748915"/>
            <a:ext cx="2013860"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2CB7A-19EA-41F4-9B19-AB9C2DE2CB8D}"/>
              </a:ext>
            </a:extLst>
          </p:cNvPr>
          <p:cNvSpPr/>
          <p:nvPr/>
        </p:nvSpPr>
        <p:spPr>
          <a:xfrm>
            <a:off x="6727388" y="748915"/>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D1FF8A3-97B8-41F2-AA9E-1533DB575E9C}"/>
              </a:ext>
            </a:extLst>
          </p:cNvPr>
          <p:cNvSpPr/>
          <p:nvPr/>
        </p:nvSpPr>
        <p:spPr>
          <a:xfrm>
            <a:off x="8869679" y="1162796"/>
            <a:ext cx="51013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EA9D9A-0CC1-4C5B-8D11-CAC7B6390A9C}"/>
              </a:ext>
            </a:extLst>
          </p:cNvPr>
          <p:cNvSpPr/>
          <p:nvPr/>
        </p:nvSpPr>
        <p:spPr>
          <a:xfrm>
            <a:off x="6727388" y="1162796"/>
            <a:ext cx="214229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7CAE537-F97E-4480-A32D-E06CE16556F8}"/>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.child-2 {</a:t>
            </a:r>
          </a:p>
          <a:p>
            <a:pPr>
              <a:lnSpc>
                <a:spcPct val="110000"/>
              </a:lnSpc>
            </a:pPr>
            <a:r>
              <a:rPr lang="en-US" sz="2400">
                <a:latin typeface="Consolas" panose="020B0609020204030204" pitchFamily="49" charset="0"/>
                <a:cs typeface="Segoe UI Semilight" panose="020B0402040204020203" pitchFamily="34" charset="0"/>
              </a:rPr>
              <a:t>  grid-row: 1 / span 3;</a:t>
            </a:r>
          </a:p>
          <a:p>
            <a:pPr>
              <a:lnSpc>
                <a:spcPct val="110000"/>
              </a:lnSpc>
            </a:pPr>
            <a:r>
              <a:rPr lang="en-US" sz="2400">
                <a:latin typeface="Consolas" panose="020B0609020204030204" pitchFamily="49" charset="0"/>
                <a:cs typeface="Segoe UI Semilight" panose="020B0402040204020203" pitchFamily="34" charset="0"/>
              </a:rPr>
              <a:t>  grid-column: 2;</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33" name="Straight Connector 32">
            <a:extLst>
              <a:ext uri="{FF2B5EF4-FFF2-40B4-BE49-F238E27FC236}">
                <a16:creationId xmlns:a16="http://schemas.microsoft.com/office/drawing/2014/main" id="{4B103E74-7A07-4102-A458-9BD07C31A084}"/>
              </a:ext>
            </a:extLst>
          </p:cNvPr>
          <p:cNvCxnSpPr>
            <a:cxnSpLocks/>
          </p:cNvCxnSpPr>
          <p:nvPr/>
        </p:nvCxnSpPr>
        <p:spPr>
          <a:xfrm>
            <a:off x="456867"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EC2E1EF-B803-4871-99CD-BCB19281287C}"/>
              </a:ext>
            </a:extLst>
          </p:cNvPr>
          <p:cNvCxnSpPr>
            <a:cxnSpLocks/>
          </p:cNvCxnSpPr>
          <p:nvPr/>
        </p:nvCxnSpPr>
        <p:spPr>
          <a:xfrm>
            <a:off x="1693720"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31E8359-DDA0-4AE8-ADC0-4BDDE950C9D9}"/>
              </a:ext>
            </a:extLst>
          </p:cNvPr>
          <p:cNvCxnSpPr>
            <a:cxnSpLocks/>
          </p:cNvCxnSpPr>
          <p:nvPr/>
        </p:nvCxnSpPr>
        <p:spPr>
          <a:xfrm>
            <a:off x="1616712"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90396DF-F958-4922-8841-0C145B0FC2C3}"/>
              </a:ext>
            </a:extLst>
          </p:cNvPr>
          <p:cNvCxnSpPr>
            <a:cxnSpLocks/>
          </p:cNvCxnSpPr>
          <p:nvPr/>
        </p:nvCxnSpPr>
        <p:spPr>
          <a:xfrm>
            <a:off x="4537985"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A90E3EE-737C-4F96-BBB3-72B00DDFB79A}"/>
              </a:ext>
            </a:extLst>
          </p:cNvPr>
          <p:cNvCxnSpPr>
            <a:cxnSpLocks/>
          </p:cNvCxnSpPr>
          <p:nvPr/>
        </p:nvCxnSpPr>
        <p:spPr>
          <a:xfrm>
            <a:off x="4451351"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46B1E45-A2DD-450D-8BFF-33CCD1E62C69}"/>
              </a:ext>
            </a:extLst>
          </p:cNvPr>
          <p:cNvCxnSpPr>
            <a:cxnSpLocks/>
          </p:cNvCxnSpPr>
          <p:nvPr/>
        </p:nvCxnSpPr>
        <p:spPr>
          <a:xfrm>
            <a:off x="5708317"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7062E19D-A14C-472C-BDC9-6A2F4C783C8A}"/>
              </a:ext>
            </a:extLst>
          </p:cNvPr>
          <p:cNvSpPr/>
          <p:nvPr/>
        </p:nvSpPr>
        <p:spPr>
          <a:xfrm>
            <a:off x="450850" y="452902"/>
            <a:ext cx="1183053" cy="3358701"/>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3714AE1-2606-4451-81FA-B11492D5A9E8}"/>
              </a:ext>
            </a:extLst>
          </p:cNvPr>
          <p:cNvSpPr txBox="1"/>
          <p:nvPr/>
        </p:nvSpPr>
        <p:spPr>
          <a:xfrm>
            <a:off x="535125" y="535351"/>
            <a:ext cx="981704" cy="230832"/>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59" name="TextBox 58">
            <a:extLst>
              <a:ext uri="{FF2B5EF4-FFF2-40B4-BE49-F238E27FC236}">
                <a16:creationId xmlns:a16="http://schemas.microsoft.com/office/drawing/2014/main" id="{86F1AEA6-E53E-4E4B-9717-C7CB20E36F83}"/>
              </a:ext>
            </a:extLst>
          </p:cNvPr>
          <p:cNvSpPr txBox="1"/>
          <p:nvPr/>
        </p:nvSpPr>
        <p:spPr>
          <a:xfrm>
            <a:off x="535125" y="748915"/>
            <a:ext cx="981704" cy="2673039"/>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sp>
        <p:nvSpPr>
          <p:cNvPr id="61" name="Rectangle 60">
            <a:extLst>
              <a:ext uri="{FF2B5EF4-FFF2-40B4-BE49-F238E27FC236}">
                <a16:creationId xmlns:a16="http://schemas.microsoft.com/office/drawing/2014/main" id="{ACFCF7BF-FF7D-4A8E-8CD2-A07EB2A26144}"/>
              </a:ext>
            </a:extLst>
          </p:cNvPr>
          <p:cNvSpPr/>
          <p:nvPr/>
        </p:nvSpPr>
        <p:spPr>
          <a:xfrm>
            <a:off x="1687054" y="454440"/>
            <a:ext cx="2773923" cy="33571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56CCA944-9961-437B-B070-B17E24310A1D}"/>
              </a:ext>
            </a:extLst>
          </p:cNvPr>
          <p:cNvSpPr txBox="1"/>
          <p:nvPr/>
        </p:nvSpPr>
        <p:spPr>
          <a:xfrm>
            <a:off x="1753537" y="2329404"/>
            <a:ext cx="2626496" cy="1415772"/>
          </a:xfrm>
          <a:prstGeom prst="rect">
            <a:avLst/>
          </a:prstGeom>
          <a:noFill/>
        </p:spPr>
        <p:txBody>
          <a:bodyPr wrap="square" rtlCol="0">
            <a:spAutoFit/>
          </a:bodyPr>
          <a:lstStyle/>
          <a:p>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metus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ac pharetra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massa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euismod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dui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hac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habitasse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platea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dictumst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id ex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est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Duis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et nisi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a:t>
            </a:r>
          </a:p>
          <a:p>
            <a:endParaRPr lang="en-US" sz="430">
              <a:latin typeface="Segoe UI" panose="020B0502040204020203" pitchFamily="34" charset="0"/>
              <a:cs typeface="Segoe UI" panose="020B0502040204020203" pitchFamily="34" charset="0"/>
            </a:endParaRPr>
          </a:p>
          <a:p>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maximus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dolor cursus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vitae cursus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non.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vitae pulvinar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lacinia</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malesuada</a:t>
            </a:r>
            <a:r>
              <a:rPr lang="en-US" sz="430">
                <a:latin typeface="Segoe UI" panose="020B0502040204020203" pitchFamily="34" charset="0"/>
                <a:cs typeface="Segoe UI" panose="020B0502040204020203" pitchFamily="34" charset="0"/>
              </a:rPr>
              <a:t> fames ac ante ipsum </a:t>
            </a:r>
            <a:r>
              <a:rPr lang="en-US" sz="430" err="1">
                <a:latin typeface="Segoe UI" panose="020B0502040204020203" pitchFamily="34" charset="0"/>
                <a:cs typeface="Segoe UI" panose="020B0502040204020203" pitchFamily="34" charset="0"/>
              </a:rPr>
              <a:t>primis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faucibus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ante </a:t>
            </a:r>
            <a:r>
              <a:rPr lang="en-US" sz="430" err="1">
                <a:latin typeface="Segoe UI" panose="020B0502040204020203" pitchFamily="34" charset="0"/>
                <a:cs typeface="Segoe UI" panose="020B0502040204020203" pitchFamily="34" charset="0"/>
              </a:rPr>
              <a:t>egestas</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Curabitur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mollis</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sed.</a:t>
            </a:r>
          </a:p>
          <a:p>
            <a:endParaRPr lang="en-US" sz="430">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Maecenas maximus ante non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ultricies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 mi. </a:t>
            </a:r>
          </a:p>
        </p:txBody>
      </p:sp>
      <p:pic>
        <p:nvPicPr>
          <p:cNvPr id="63" name="Picture 62">
            <a:extLst>
              <a:ext uri="{FF2B5EF4-FFF2-40B4-BE49-F238E27FC236}">
                <a16:creationId xmlns:a16="http://schemas.microsoft.com/office/drawing/2014/main" id="{A53F1A8A-431E-4007-9050-05F416783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430" y="585869"/>
            <a:ext cx="2507608" cy="1665208"/>
          </a:xfrm>
          <a:prstGeom prst="rect">
            <a:avLst/>
          </a:prstGeom>
        </p:spPr>
      </p:pic>
    </p:spTree>
    <p:extLst>
      <p:ext uri="{BB962C8B-B14F-4D97-AF65-F5344CB8AC3E}">
        <p14:creationId xmlns:p14="http://schemas.microsoft.com/office/powerpoint/2010/main" val="172548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A5BC3751-8B02-45A6-A420-51A916725775}"/>
              </a:ext>
            </a:extLst>
          </p:cNvPr>
          <p:cNvCxnSpPr>
            <a:cxnSpLocks/>
          </p:cNvCxnSpPr>
          <p:nvPr/>
        </p:nvCxnSpPr>
        <p:spPr>
          <a:xfrm>
            <a:off x="4451351" y="290379"/>
            <a:ext cx="0" cy="398805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9030A1FE-336C-4CD0-B5C2-A7C0560320D6}"/>
              </a:ext>
            </a:extLst>
          </p:cNvPr>
          <p:cNvGrpSpPr/>
          <p:nvPr/>
        </p:nvGrpSpPr>
        <p:grpSpPr>
          <a:xfrm>
            <a:off x="293482" y="1639681"/>
            <a:ext cx="5615360" cy="74625"/>
            <a:chOff x="293482" y="1426610"/>
            <a:chExt cx="5615360" cy="74625"/>
          </a:xfrm>
        </p:grpSpPr>
        <p:cxnSp>
          <p:nvCxnSpPr>
            <p:cNvPr id="18" name="Straight Connector 17">
              <a:extLst>
                <a:ext uri="{FF2B5EF4-FFF2-40B4-BE49-F238E27FC236}">
                  <a16:creationId xmlns:a16="http://schemas.microsoft.com/office/drawing/2014/main" id="{DA52150B-F9EE-418C-AE49-5F6EF0242DBA}"/>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7570AB-F9B8-4875-BFA5-8F6DD6A612E5}"/>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2385316C-EE15-4ACF-9872-49235DA5578A}"/>
              </a:ext>
            </a:extLst>
          </p:cNvPr>
          <p:cNvGrpSpPr/>
          <p:nvPr/>
        </p:nvGrpSpPr>
        <p:grpSpPr>
          <a:xfrm>
            <a:off x="293482" y="2890965"/>
            <a:ext cx="5615360" cy="74625"/>
            <a:chOff x="293482" y="1426610"/>
            <a:chExt cx="5615360" cy="74625"/>
          </a:xfrm>
        </p:grpSpPr>
        <p:cxnSp>
          <p:nvCxnSpPr>
            <p:cNvPr id="32" name="Straight Connector 31">
              <a:extLst>
                <a:ext uri="{FF2B5EF4-FFF2-40B4-BE49-F238E27FC236}">
                  <a16:creationId xmlns:a16="http://schemas.microsoft.com/office/drawing/2014/main" id="{60340882-F6DB-4BDF-A0A2-B2929BD76EB6}"/>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587E940-599D-4A53-8201-5A0F8D892A48}"/>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E4E30FA7-E307-4E4B-A431-64209C5FE9A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AB96E9-7272-4A79-8262-A2ECDF03176A}"/>
              </a:ext>
            </a:extLst>
          </p:cNvPr>
          <p:cNvCxnSpPr>
            <a:cxnSpLocks/>
          </p:cNvCxnSpPr>
          <p:nvPr/>
        </p:nvCxnSpPr>
        <p:spPr>
          <a:xfrm flipV="1">
            <a:off x="293482" y="414507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3DBBC280-0B2D-4FD4-A4AB-B41C8C771C79}"/>
              </a:ext>
            </a:extLst>
          </p:cNvPr>
          <p:cNvSpPr/>
          <p:nvPr/>
        </p:nvSpPr>
        <p:spPr>
          <a:xfrm>
            <a:off x="8357937" y="748915"/>
            <a:ext cx="51174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2CB7A-19EA-41F4-9B19-AB9C2DE2CB8D}"/>
              </a:ext>
            </a:extLst>
          </p:cNvPr>
          <p:cNvSpPr/>
          <p:nvPr/>
        </p:nvSpPr>
        <p:spPr>
          <a:xfrm>
            <a:off x="6727388" y="748915"/>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D1FF8A3-97B8-41F2-AA9E-1533DB575E9C}"/>
              </a:ext>
            </a:extLst>
          </p:cNvPr>
          <p:cNvSpPr/>
          <p:nvPr/>
        </p:nvSpPr>
        <p:spPr>
          <a:xfrm>
            <a:off x="8869679" y="1162796"/>
            <a:ext cx="51013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EA9D9A-0CC1-4C5B-8D11-CAC7B6390A9C}"/>
              </a:ext>
            </a:extLst>
          </p:cNvPr>
          <p:cNvSpPr/>
          <p:nvPr/>
        </p:nvSpPr>
        <p:spPr>
          <a:xfrm>
            <a:off x="6727388" y="1162796"/>
            <a:ext cx="214229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B103E74-7A07-4102-A458-9BD07C31A084}"/>
              </a:ext>
            </a:extLst>
          </p:cNvPr>
          <p:cNvCxnSpPr>
            <a:cxnSpLocks/>
          </p:cNvCxnSpPr>
          <p:nvPr/>
        </p:nvCxnSpPr>
        <p:spPr>
          <a:xfrm>
            <a:off x="456867"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EC2E1EF-B803-4871-99CD-BCB19281287C}"/>
              </a:ext>
            </a:extLst>
          </p:cNvPr>
          <p:cNvCxnSpPr>
            <a:cxnSpLocks/>
          </p:cNvCxnSpPr>
          <p:nvPr/>
        </p:nvCxnSpPr>
        <p:spPr>
          <a:xfrm>
            <a:off x="1693720"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31E8359-DDA0-4AE8-ADC0-4BDDE950C9D9}"/>
              </a:ext>
            </a:extLst>
          </p:cNvPr>
          <p:cNvCxnSpPr>
            <a:cxnSpLocks/>
          </p:cNvCxnSpPr>
          <p:nvPr/>
        </p:nvCxnSpPr>
        <p:spPr>
          <a:xfrm>
            <a:off x="1616712"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90396DF-F958-4922-8841-0C145B0FC2C3}"/>
              </a:ext>
            </a:extLst>
          </p:cNvPr>
          <p:cNvCxnSpPr>
            <a:cxnSpLocks/>
          </p:cNvCxnSpPr>
          <p:nvPr/>
        </p:nvCxnSpPr>
        <p:spPr>
          <a:xfrm>
            <a:off x="4537985"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46B1E45-A2DD-450D-8BFF-33CCD1E62C69}"/>
              </a:ext>
            </a:extLst>
          </p:cNvPr>
          <p:cNvCxnSpPr>
            <a:cxnSpLocks/>
          </p:cNvCxnSpPr>
          <p:nvPr/>
        </p:nvCxnSpPr>
        <p:spPr>
          <a:xfrm>
            <a:off x="5708317"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1DD2AA18-576B-4313-98E5-968FC6CB0715}"/>
              </a:ext>
            </a:extLst>
          </p:cNvPr>
          <p:cNvSpPr/>
          <p:nvPr/>
        </p:nvSpPr>
        <p:spPr>
          <a:xfrm>
            <a:off x="4531864" y="450319"/>
            <a:ext cx="1186079" cy="119873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24F544C-D3B9-41CD-A535-4572635F8327}"/>
              </a:ext>
            </a:extLst>
          </p:cNvPr>
          <p:cNvSpPr txBox="1"/>
          <p:nvPr/>
        </p:nvSpPr>
        <p:spPr>
          <a:xfrm>
            <a:off x="4637460" y="536887"/>
            <a:ext cx="981704" cy="1015663"/>
          </a:xfrm>
          <a:prstGeom prst="rect">
            <a:avLst/>
          </a:prstGeom>
          <a:noFill/>
        </p:spPr>
        <p:txBody>
          <a:bodyPr wrap="square" rtlCol="0">
            <a:spAutoFit/>
          </a:bodyPr>
          <a:lstStyle/>
          <a:p>
            <a:r>
              <a:rPr lang="en-US" sz="2000">
                <a:latin typeface="Segoe UI Light" panose="020B0502040204020203" pitchFamily="34" charset="0"/>
                <a:cs typeface="Segoe UI Light" panose="020B0502040204020203" pitchFamily="34" charset="0"/>
              </a:rPr>
              <a:t>They’re good dogs.</a:t>
            </a:r>
            <a:endParaRPr lang="en-US" sz="2000" b="1">
              <a:latin typeface="Segoe UI Light" panose="020B0502040204020203" pitchFamily="34" charset="0"/>
              <a:cs typeface="Segoe UI Light" panose="020B0502040204020203" pitchFamily="34" charset="0"/>
            </a:endParaRPr>
          </a:p>
        </p:txBody>
      </p:sp>
      <p:sp>
        <p:nvSpPr>
          <p:cNvPr id="46" name="TextBox 45">
            <a:extLst>
              <a:ext uri="{FF2B5EF4-FFF2-40B4-BE49-F238E27FC236}">
                <a16:creationId xmlns:a16="http://schemas.microsoft.com/office/drawing/2014/main" id="{77CAE537-F97E-4480-A32D-E06CE16556F8}"/>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.child-3 {</a:t>
            </a:r>
          </a:p>
          <a:p>
            <a:pPr>
              <a:lnSpc>
                <a:spcPct val="110000"/>
              </a:lnSpc>
            </a:pPr>
            <a:r>
              <a:rPr lang="en-US" sz="2400">
                <a:latin typeface="Consolas" panose="020B0609020204030204" pitchFamily="49" charset="0"/>
                <a:cs typeface="Segoe UI Semilight" panose="020B0402040204020203" pitchFamily="34" charset="0"/>
              </a:rPr>
              <a:t>  grid-row: 1;</a:t>
            </a:r>
          </a:p>
          <a:p>
            <a:pPr>
              <a:lnSpc>
                <a:spcPct val="110000"/>
              </a:lnSpc>
            </a:pPr>
            <a:r>
              <a:rPr lang="en-US" sz="2400">
                <a:latin typeface="Consolas" panose="020B0609020204030204" pitchFamily="49" charset="0"/>
                <a:cs typeface="Segoe UI Semilight" panose="020B0402040204020203" pitchFamily="34" charset="0"/>
              </a:rPr>
              <a:t>  grid-column: 3;</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
        <p:nvSpPr>
          <p:cNvPr id="51" name="Rectangle 50">
            <a:extLst>
              <a:ext uri="{FF2B5EF4-FFF2-40B4-BE49-F238E27FC236}">
                <a16:creationId xmlns:a16="http://schemas.microsoft.com/office/drawing/2014/main" id="{E8D65BA1-DD23-4FCB-983A-02BF737FAE2E}"/>
              </a:ext>
            </a:extLst>
          </p:cNvPr>
          <p:cNvSpPr/>
          <p:nvPr/>
        </p:nvSpPr>
        <p:spPr>
          <a:xfrm>
            <a:off x="450850" y="452902"/>
            <a:ext cx="1183053" cy="3701798"/>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9EA65F8-10D7-47D9-A337-0863007CF856}"/>
              </a:ext>
            </a:extLst>
          </p:cNvPr>
          <p:cNvSpPr txBox="1"/>
          <p:nvPr/>
        </p:nvSpPr>
        <p:spPr>
          <a:xfrm>
            <a:off x="535125" y="535351"/>
            <a:ext cx="981704" cy="230832"/>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54" name="TextBox 53">
            <a:extLst>
              <a:ext uri="{FF2B5EF4-FFF2-40B4-BE49-F238E27FC236}">
                <a16:creationId xmlns:a16="http://schemas.microsoft.com/office/drawing/2014/main" id="{4DC5281E-758B-46BB-AC9C-8440517A5661}"/>
              </a:ext>
            </a:extLst>
          </p:cNvPr>
          <p:cNvSpPr txBox="1"/>
          <p:nvPr/>
        </p:nvSpPr>
        <p:spPr>
          <a:xfrm>
            <a:off x="535125" y="748915"/>
            <a:ext cx="981704" cy="2673039"/>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sp>
        <p:nvSpPr>
          <p:cNvPr id="55" name="Rectangle 54">
            <a:extLst>
              <a:ext uri="{FF2B5EF4-FFF2-40B4-BE49-F238E27FC236}">
                <a16:creationId xmlns:a16="http://schemas.microsoft.com/office/drawing/2014/main" id="{83E2CA9D-ACA6-45F6-AAD3-B47418A891B8}"/>
              </a:ext>
            </a:extLst>
          </p:cNvPr>
          <p:cNvSpPr/>
          <p:nvPr/>
        </p:nvSpPr>
        <p:spPr>
          <a:xfrm>
            <a:off x="1687054" y="454440"/>
            <a:ext cx="2773923" cy="37002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B5144E4-3C3E-40DC-B790-9BD67D62FD39}"/>
              </a:ext>
            </a:extLst>
          </p:cNvPr>
          <p:cNvSpPr txBox="1"/>
          <p:nvPr/>
        </p:nvSpPr>
        <p:spPr>
          <a:xfrm>
            <a:off x="1753537" y="2329404"/>
            <a:ext cx="2626496" cy="1415772"/>
          </a:xfrm>
          <a:prstGeom prst="rect">
            <a:avLst/>
          </a:prstGeom>
          <a:noFill/>
        </p:spPr>
        <p:txBody>
          <a:bodyPr wrap="square" rtlCol="0">
            <a:spAutoFit/>
          </a:bodyPr>
          <a:lstStyle/>
          <a:p>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metus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ac pharetra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massa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euismod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dui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hac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habitasse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platea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dictumst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id ex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est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Duis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et nisi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a:t>
            </a:r>
          </a:p>
          <a:p>
            <a:endParaRPr lang="en-US" sz="430">
              <a:latin typeface="Segoe UI" panose="020B0502040204020203" pitchFamily="34" charset="0"/>
              <a:cs typeface="Segoe UI" panose="020B0502040204020203" pitchFamily="34" charset="0"/>
            </a:endParaRPr>
          </a:p>
          <a:p>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maximus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dolor cursus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vitae cursus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non.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vitae pulvinar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lacinia</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malesuada</a:t>
            </a:r>
            <a:r>
              <a:rPr lang="en-US" sz="430">
                <a:latin typeface="Segoe UI" panose="020B0502040204020203" pitchFamily="34" charset="0"/>
                <a:cs typeface="Segoe UI" panose="020B0502040204020203" pitchFamily="34" charset="0"/>
              </a:rPr>
              <a:t> fames ac ante ipsum </a:t>
            </a:r>
            <a:r>
              <a:rPr lang="en-US" sz="430" err="1">
                <a:latin typeface="Segoe UI" panose="020B0502040204020203" pitchFamily="34" charset="0"/>
                <a:cs typeface="Segoe UI" panose="020B0502040204020203" pitchFamily="34" charset="0"/>
              </a:rPr>
              <a:t>primis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faucibus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ante </a:t>
            </a:r>
            <a:r>
              <a:rPr lang="en-US" sz="430" err="1">
                <a:latin typeface="Segoe UI" panose="020B0502040204020203" pitchFamily="34" charset="0"/>
                <a:cs typeface="Segoe UI" panose="020B0502040204020203" pitchFamily="34" charset="0"/>
              </a:rPr>
              <a:t>egestas</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Curabitur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mollis</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sed.</a:t>
            </a:r>
          </a:p>
          <a:p>
            <a:endParaRPr lang="en-US" sz="430">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Maecenas maximus ante non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ultricies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 mi. </a:t>
            </a:r>
          </a:p>
        </p:txBody>
      </p:sp>
      <p:pic>
        <p:nvPicPr>
          <p:cNvPr id="60" name="Picture 59">
            <a:extLst>
              <a:ext uri="{FF2B5EF4-FFF2-40B4-BE49-F238E27FC236}">
                <a16:creationId xmlns:a16="http://schemas.microsoft.com/office/drawing/2014/main" id="{9042FB8B-4FC2-4030-985D-F62DFB0AD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430" y="585869"/>
            <a:ext cx="2507608" cy="1665208"/>
          </a:xfrm>
          <a:prstGeom prst="rect">
            <a:avLst/>
          </a:prstGeom>
        </p:spPr>
      </p:pic>
    </p:spTree>
    <p:extLst>
      <p:ext uri="{BB962C8B-B14F-4D97-AF65-F5344CB8AC3E}">
        <p14:creationId xmlns:p14="http://schemas.microsoft.com/office/powerpoint/2010/main" val="4556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9030A1FE-336C-4CD0-B5C2-A7C0560320D6}"/>
              </a:ext>
            </a:extLst>
          </p:cNvPr>
          <p:cNvGrpSpPr/>
          <p:nvPr/>
        </p:nvGrpSpPr>
        <p:grpSpPr>
          <a:xfrm>
            <a:off x="293482" y="1639681"/>
            <a:ext cx="5615360" cy="74625"/>
            <a:chOff x="293482" y="1426610"/>
            <a:chExt cx="5615360" cy="74625"/>
          </a:xfrm>
        </p:grpSpPr>
        <p:cxnSp>
          <p:nvCxnSpPr>
            <p:cNvPr id="18" name="Straight Connector 17">
              <a:extLst>
                <a:ext uri="{FF2B5EF4-FFF2-40B4-BE49-F238E27FC236}">
                  <a16:creationId xmlns:a16="http://schemas.microsoft.com/office/drawing/2014/main" id="{DA52150B-F9EE-418C-AE49-5F6EF0242DBA}"/>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7570AB-F9B8-4875-BFA5-8F6DD6A612E5}"/>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2385316C-EE15-4ACF-9872-49235DA5578A}"/>
              </a:ext>
            </a:extLst>
          </p:cNvPr>
          <p:cNvGrpSpPr/>
          <p:nvPr/>
        </p:nvGrpSpPr>
        <p:grpSpPr>
          <a:xfrm>
            <a:off x="293482" y="2890965"/>
            <a:ext cx="5615360" cy="74625"/>
            <a:chOff x="293482" y="1426610"/>
            <a:chExt cx="5615360" cy="74625"/>
          </a:xfrm>
        </p:grpSpPr>
        <p:cxnSp>
          <p:nvCxnSpPr>
            <p:cNvPr id="32" name="Straight Connector 31">
              <a:extLst>
                <a:ext uri="{FF2B5EF4-FFF2-40B4-BE49-F238E27FC236}">
                  <a16:creationId xmlns:a16="http://schemas.microsoft.com/office/drawing/2014/main" id="{60340882-F6DB-4BDF-A0A2-B2929BD76EB6}"/>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587E940-599D-4A53-8201-5A0F8D892A48}"/>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690396DF-F958-4922-8841-0C145B0FC2C3}"/>
              </a:ext>
            </a:extLst>
          </p:cNvPr>
          <p:cNvCxnSpPr>
            <a:cxnSpLocks/>
          </p:cNvCxnSpPr>
          <p:nvPr/>
        </p:nvCxnSpPr>
        <p:spPr>
          <a:xfrm>
            <a:off x="4537985"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46B1E45-A2DD-450D-8BFF-33CCD1E62C69}"/>
              </a:ext>
            </a:extLst>
          </p:cNvPr>
          <p:cNvCxnSpPr>
            <a:cxnSpLocks/>
          </p:cNvCxnSpPr>
          <p:nvPr/>
        </p:nvCxnSpPr>
        <p:spPr>
          <a:xfrm>
            <a:off x="5708317"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37B5AF09-BF08-4DC7-8A7E-50C99C221702}"/>
              </a:ext>
            </a:extLst>
          </p:cNvPr>
          <p:cNvSpPr/>
          <p:nvPr/>
        </p:nvSpPr>
        <p:spPr>
          <a:xfrm>
            <a:off x="4528359" y="1709492"/>
            <a:ext cx="1189583" cy="1191099"/>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E508945A-3CAA-4E72-8CC2-32763273B098}"/>
              </a:ext>
            </a:extLst>
          </p:cNvPr>
          <p:cNvCxnSpPr>
            <a:cxnSpLocks/>
          </p:cNvCxnSpPr>
          <p:nvPr/>
        </p:nvCxnSpPr>
        <p:spPr>
          <a:xfrm>
            <a:off x="4451351" y="290379"/>
            <a:ext cx="0" cy="398805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3C6C01E4-C43D-454A-8101-3958A14254B9}"/>
              </a:ext>
            </a:extLst>
          </p:cNvPr>
          <p:cNvCxnSpPr>
            <a:cxnSpLocks/>
          </p:cNvCxnSpPr>
          <p:nvPr/>
        </p:nvCxnSpPr>
        <p:spPr>
          <a:xfrm flipV="1">
            <a:off x="293482" y="414507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4E30FA7-E307-4E4B-A431-64209C5FE9A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3DBBC280-0B2D-4FD4-A4AB-B41C8C771C79}"/>
              </a:ext>
            </a:extLst>
          </p:cNvPr>
          <p:cNvSpPr/>
          <p:nvPr/>
        </p:nvSpPr>
        <p:spPr>
          <a:xfrm>
            <a:off x="8357937" y="748915"/>
            <a:ext cx="51174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2CB7A-19EA-41F4-9B19-AB9C2DE2CB8D}"/>
              </a:ext>
            </a:extLst>
          </p:cNvPr>
          <p:cNvSpPr/>
          <p:nvPr/>
        </p:nvSpPr>
        <p:spPr>
          <a:xfrm>
            <a:off x="6727388" y="748915"/>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D1FF8A3-97B8-41F2-AA9E-1533DB575E9C}"/>
              </a:ext>
            </a:extLst>
          </p:cNvPr>
          <p:cNvSpPr/>
          <p:nvPr/>
        </p:nvSpPr>
        <p:spPr>
          <a:xfrm>
            <a:off x="8869679" y="1162796"/>
            <a:ext cx="51013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EA9D9A-0CC1-4C5B-8D11-CAC7B6390A9C}"/>
              </a:ext>
            </a:extLst>
          </p:cNvPr>
          <p:cNvSpPr/>
          <p:nvPr/>
        </p:nvSpPr>
        <p:spPr>
          <a:xfrm>
            <a:off x="6727388" y="1162796"/>
            <a:ext cx="214229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B103E74-7A07-4102-A458-9BD07C31A084}"/>
              </a:ext>
            </a:extLst>
          </p:cNvPr>
          <p:cNvCxnSpPr>
            <a:cxnSpLocks/>
          </p:cNvCxnSpPr>
          <p:nvPr/>
        </p:nvCxnSpPr>
        <p:spPr>
          <a:xfrm>
            <a:off x="456867"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EC2E1EF-B803-4871-99CD-BCB19281287C}"/>
              </a:ext>
            </a:extLst>
          </p:cNvPr>
          <p:cNvCxnSpPr>
            <a:cxnSpLocks/>
          </p:cNvCxnSpPr>
          <p:nvPr/>
        </p:nvCxnSpPr>
        <p:spPr>
          <a:xfrm>
            <a:off x="1693720"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31E8359-DDA0-4AE8-ADC0-4BDDE950C9D9}"/>
              </a:ext>
            </a:extLst>
          </p:cNvPr>
          <p:cNvCxnSpPr>
            <a:cxnSpLocks/>
          </p:cNvCxnSpPr>
          <p:nvPr/>
        </p:nvCxnSpPr>
        <p:spPr>
          <a:xfrm>
            <a:off x="1616712"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77CAE537-F97E-4480-A32D-E06CE16556F8}"/>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.child-4 {</a:t>
            </a:r>
          </a:p>
          <a:p>
            <a:pPr>
              <a:lnSpc>
                <a:spcPct val="110000"/>
              </a:lnSpc>
            </a:pPr>
            <a:r>
              <a:rPr lang="en-US" sz="2400">
                <a:latin typeface="Consolas" panose="020B0609020204030204" pitchFamily="49" charset="0"/>
                <a:cs typeface="Segoe UI Semilight" panose="020B0402040204020203" pitchFamily="34" charset="0"/>
              </a:rPr>
              <a:t>  grid-row: 2;</a:t>
            </a:r>
          </a:p>
          <a:p>
            <a:pPr>
              <a:lnSpc>
                <a:spcPct val="110000"/>
              </a:lnSpc>
            </a:pPr>
            <a:r>
              <a:rPr lang="en-US" sz="2400">
                <a:latin typeface="Consolas" panose="020B0609020204030204" pitchFamily="49" charset="0"/>
                <a:cs typeface="Segoe UI Semilight" panose="020B0402040204020203" pitchFamily="34" charset="0"/>
              </a:rPr>
              <a:t>  grid-column: 3;</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
        <p:nvSpPr>
          <p:cNvPr id="43" name="TextBox 42">
            <a:extLst>
              <a:ext uri="{FF2B5EF4-FFF2-40B4-BE49-F238E27FC236}">
                <a16:creationId xmlns:a16="http://schemas.microsoft.com/office/drawing/2014/main" id="{519F4812-ED25-4FFD-A568-5765E43E68EC}"/>
              </a:ext>
            </a:extLst>
          </p:cNvPr>
          <p:cNvSpPr txBox="1"/>
          <p:nvPr/>
        </p:nvSpPr>
        <p:spPr>
          <a:xfrm>
            <a:off x="4641583" y="1997148"/>
            <a:ext cx="981704" cy="498316"/>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1. Chasing squirrels</a:t>
            </a:r>
          </a:p>
          <a:p>
            <a:r>
              <a:rPr lang="en-US" sz="600">
                <a:latin typeface="Segoe UI" panose="020B0502040204020203" pitchFamily="34" charset="0"/>
                <a:cs typeface="Segoe UI" panose="020B0502040204020203" pitchFamily="34" charset="0"/>
              </a:rPr>
              <a:t>2. </a:t>
            </a:r>
            <a:r>
              <a:rPr lang="en-US" sz="600" err="1">
                <a:latin typeface="Segoe UI" panose="020B0502040204020203" pitchFamily="34" charset="0"/>
                <a:cs typeface="Segoe UI" panose="020B0502040204020203" pitchFamily="34" charset="0"/>
              </a:rPr>
              <a:t>Horking</a:t>
            </a:r>
            <a:r>
              <a:rPr lang="en-US" sz="600">
                <a:latin typeface="Segoe UI" panose="020B0502040204020203" pitchFamily="34" charset="0"/>
                <a:cs typeface="Segoe UI" panose="020B0502040204020203" pitchFamily="34" charset="0"/>
              </a:rPr>
              <a:t> down food</a:t>
            </a:r>
          </a:p>
          <a:p>
            <a:r>
              <a:rPr lang="en-US" sz="600">
                <a:latin typeface="Segoe UI" panose="020B0502040204020203" pitchFamily="34" charset="0"/>
                <a:cs typeface="Segoe UI" panose="020B0502040204020203" pitchFamily="34" charset="0"/>
              </a:rPr>
              <a:t>3. Chewing on things</a:t>
            </a:r>
          </a:p>
          <a:p>
            <a:r>
              <a:rPr lang="en-US" sz="600">
                <a:latin typeface="Segoe UI" panose="020B0502040204020203" pitchFamily="34" charset="0"/>
                <a:cs typeface="Segoe UI" panose="020B0502040204020203" pitchFamily="34" charset="0"/>
              </a:rPr>
              <a:t>4. Asserting authority</a:t>
            </a:r>
          </a:p>
          <a:p>
            <a:r>
              <a:rPr lang="en-US" sz="600">
                <a:latin typeface="Segoe UI" panose="020B0502040204020203" pitchFamily="34" charset="0"/>
                <a:cs typeface="Segoe UI" panose="020B0502040204020203" pitchFamily="34" charset="0"/>
              </a:rPr>
              <a:t>5. Cuddles</a:t>
            </a:r>
          </a:p>
          <a:p>
            <a:r>
              <a:rPr lang="en-US" sz="600">
                <a:latin typeface="Segoe UI" panose="020B0502040204020203" pitchFamily="34" charset="0"/>
                <a:cs typeface="Segoe UI" panose="020B0502040204020203" pitchFamily="34" charset="0"/>
              </a:rPr>
              <a:t>6. Intellectual discourse</a:t>
            </a:r>
          </a:p>
        </p:txBody>
      </p:sp>
      <p:sp>
        <p:nvSpPr>
          <p:cNvPr id="44" name="TextBox 43">
            <a:extLst>
              <a:ext uri="{FF2B5EF4-FFF2-40B4-BE49-F238E27FC236}">
                <a16:creationId xmlns:a16="http://schemas.microsoft.com/office/drawing/2014/main" id="{706233EF-8C98-428F-82E2-DF542F4FB2CF}"/>
              </a:ext>
            </a:extLst>
          </p:cNvPr>
          <p:cNvSpPr txBox="1"/>
          <p:nvPr/>
        </p:nvSpPr>
        <p:spPr>
          <a:xfrm>
            <a:off x="4626532" y="1781207"/>
            <a:ext cx="981704" cy="215444"/>
          </a:xfrm>
          <a:prstGeom prst="rect">
            <a:avLst/>
          </a:prstGeom>
          <a:noFill/>
        </p:spPr>
        <p:txBody>
          <a:bodyPr wrap="square" rtlCol="0">
            <a:spAutoFit/>
          </a:bodyPr>
          <a:lstStyle/>
          <a:p>
            <a:r>
              <a:rPr lang="en-US" sz="800">
                <a:latin typeface="Segoe UI Semilight" panose="020B0402040204020203" pitchFamily="34" charset="0"/>
                <a:cs typeface="Segoe UI Semilight" panose="020B0402040204020203" pitchFamily="34" charset="0"/>
              </a:rPr>
              <a:t>Things dogs like:</a:t>
            </a:r>
            <a:endParaRPr lang="en-US" sz="800" b="1">
              <a:latin typeface="Segoe UI Semilight" panose="020B0402040204020203" pitchFamily="34" charset="0"/>
              <a:cs typeface="Segoe UI Semilight" panose="020B0402040204020203" pitchFamily="34" charset="0"/>
            </a:endParaRPr>
          </a:p>
        </p:txBody>
      </p:sp>
      <p:sp>
        <p:nvSpPr>
          <p:cNvPr id="45" name="Rectangle 44">
            <a:extLst>
              <a:ext uri="{FF2B5EF4-FFF2-40B4-BE49-F238E27FC236}">
                <a16:creationId xmlns:a16="http://schemas.microsoft.com/office/drawing/2014/main" id="{DFFB1034-E49D-4F38-9523-AF183DAD8A74}"/>
              </a:ext>
            </a:extLst>
          </p:cNvPr>
          <p:cNvSpPr/>
          <p:nvPr/>
        </p:nvSpPr>
        <p:spPr>
          <a:xfrm>
            <a:off x="450850" y="452902"/>
            <a:ext cx="1183053" cy="3701798"/>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E3DEFCB-1E71-4B95-B872-1A5CD7D4FC78}"/>
              </a:ext>
            </a:extLst>
          </p:cNvPr>
          <p:cNvSpPr txBox="1"/>
          <p:nvPr/>
        </p:nvSpPr>
        <p:spPr>
          <a:xfrm>
            <a:off x="535125" y="535351"/>
            <a:ext cx="981704" cy="230832"/>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52" name="TextBox 51">
            <a:extLst>
              <a:ext uri="{FF2B5EF4-FFF2-40B4-BE49-F238E27FC236}">
                <a16:creationId xmlns:a16="http://schemas.microsoft.com/office/drawing/2014/main" id="{D41BCA3B-0C1C-44C4-9013-A895987B3611}"/>
              </a:ext>
            </a:extLst>
          </p:cNvPr>
          <p:cNvSpPr txBox="1"/>
          <p:nvPr/>
        </p:nvSpPr>
        <p:spPr>
          <a:xfrm>
            <a:off x="535125" y="748915"/>
            <a:ext cx="981704" cy="2673039"/>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sp>
        <p:nvSpPr>
          <p:cNvPr id="54" name="Rectangle 53">
            <a:extLst>
              <a:ext uri="{FF2B5EF4-FFF2-40B4-BE49-F238E27FC236}">
                <a16:creationId xmlns:a16="http://schemas.microsoft.com/office/drawing/2014/main" id="{8C35E392-7BDF-4F1D-A37B-474B9EF50FAD}"/>
              </a:ext>
            </a:extLst>
          </p:cNvPr>
          <p:cNvSpPr/>
          <p:nvPr/>
        </p:nvSpPr>
        <p:spPr>
          <a:xfrm>
            <a:off x="1687054" y="454440"/>
            <a:ext cx="2773923" cy="37002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316783C0-2836-42D1-96A7-A3363937A575}"/>
              </a:ext>
            </a:extLst>
          </p:cNvPr>
          <p:cNvSpPr txBox="1"/>
          <p:nvPr/>
        </p:nvSpPr>
        <p:spPr>
          <a:xfrm>
            <a:off x="1753537" y="2329404"/>
            <a:ext cx="2626496" cy="1415772"/>
          </a:xfrm>
          <a:prstGeom prst="rect">
            <a:avLst/>
          </a:prstGeom>
          <a:noFill/>
        </p:spPr>
        <p:txBody>
          <a:bodyPr wrap="square" rtlCol="0">
            <a:spAutoFit/>
          </a:bodyPr>
          <a:lstStyle/>
          <a:p>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metus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ac pharetra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massa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euismod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dui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hac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habitasse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platea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dictumst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id ex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est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Duis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et nisi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a:t>
            </a:r>
          </a:p>
          <a:p>
            <a:endParaRPr lang="en-US" sz="430">
              <a:latin typeface="Segoe UI" panose="020B0502040204020203" pitchFamily="34" charset="0"/>
              <a:cs typeface="Segoe UI" panose="020B0502040204020203" pitchFamily="34" charset="0"/>
            </a:endParaRPr>
          </a:p>
          <a:p>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maximus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dolor cursus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vitae cursus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non.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vitae pulvinar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lacinia</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malesuada</a:t>
            </a:r>
            <a:r>
              <a:rPr lang="en-US" sz="430">
                <a:latin typeface="Segoe UI" panose="020B0502040204020203" pitchFamily="34" charset="0"/>
                <a:cs typeface="Segoe UI" panose="020B0502040204020203" pitchFamily="34" charset="0"/>
              </a:rPr>
              <a:t> fames ac ante ipsum </a:t>
            </a:r>
            <a:r>
              <a:rPr lang="en-US" sz="430" err="1">
                <a:latin typeface="Segoe UI" panose="020B0502040204020203" pitchFamily="34" charset="0"/>
                <a:cs typeface="Segoe UI" panose="020B0502040204020203" pitchFamily="34" charset="0"/>
              </a:rPr>
              <a:t>primis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faucibus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ante </a:t>
            </a:r>
            <a:r>
              <a:rPr lang="en-US" sz="430" err="1">
                <a:latin typeface="Segoe UI" panose="020B0502040204020203" pitchFamily="34" charset="0"/>
                <a:cs typeface="Segoe UI" panose="020B0502040204020203" pitchFamily="34" charset="0"/>
              </a:rPr>
              <a:t>egestas</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Curabitur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mollis</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sed.</a:t>
            </a:r>
          </a:p>
          <a:p>
            <a:endParaRPr lang="en-US" sz="430">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Maecenas maximus ante non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ultricies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 mi. </a:t>
            </a:r>
          </a:p>
        </p:txBody>
      </p:sp>
      <p:pic>
        <p:nvPicPr>
          <p:cNvPr id="56" name="Picture 55">
            <a:extLst>
              <a:ext uri="{FF2B5EF4-FFF2-40B4-BE49-F238E27FC236}">
                <a16:creationId xmlns:a16="http://schemas.microsoft.com/office/drawing/2014/main" id="{6AFF871C-5F6A-417D-86AF-EFE0B3F48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430" y="585869"/>
            <a:ext cx="2507608" cy="1665208"/>
          </a:xfrm>
          <a:prstGeom prst="rect">
            <a:avLst/>
          </a:prstGeom>
        </p:spPr>
      </p:pic>
      <p:sp>
        <p:nvSpPr>
          <p:cNvPr id="64" name="Rectangle 63">
            <a:extLst>
              <a:ext uri="{FF2B5EF4-FFF2-40B4-BE49-F238E27FC236}">
                <a16:creationId xmlns:a16="http://schemas.microsoft.com/office/drawing/2014/main" id="{FEB559CE-286E-4408-AC33-ED2AE4C7C97F}"/>
              </a:ext>
            </a:extLst>
          </p:cNvPr>
          <p:cNvSpPr/>
          <p:nvPr/>
        </p:nvSpPr>
        <p:spPr>
          <a:xfrm>
            <a:off x="4531864" y="450319"/>
            <a:ext cx="1186079" cy="119873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D9E2CEA8-6DA6-4B95-8432-2D14B083E273}"/>
              </a:ext>
            </a:extLst>
          </p:cNvPr>
          <p:cNvSpPr txBox="1"/>
          <p:nvPr/>
        </p:nvSpPr>
        <p:spPr>
          <a:xfrm>
            <a:off x="4637460" y="536887"/>
            <a:ext cx="981704" cy="1015663"/>
          </a:xfrm>
          <a:prstGeom prst="rect">
            <a:avLst/>
          </a:prstGeom>
          <a:noFill/>
        </p:spPr>
        <p:txBody>
          <a:bodyPr wrap="square" rtlCol="0">
            <a:spAutoFit/>
          </a:bodyPr>
          <a:lstStyle/>
          <a:p>
            <a:r>
              <a:rPr lang="en-US" sz="2000">
                <a:latin typeface="Segoe UI Light" panose="020B0502040204020203" pitchFamily="34" charset="0"/>
                <a:cs typeface="Segoe UI Light" panose="020B0502040204020203" pitchFamily="34" charset="0"/>
              </a:rPr>
              <a:t>They’re good dogs.</a:t>
            </a:r>
            <a:endParaRPr lang="en-US" sz="2000" b="1">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75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B8D0AE8C-265C-4AD3-B929-CC4566B376BC}"/>
              </a:ext>
            </a:extLst>
          </p:cNvPr>
          <p:cNvCxnSpPr>
            <a:cxnSpLocks/>
          </p:cNvCxnSpPr>
          <p:nvPr/>
        </p:nvCxnSpPr>
        <p:spPr>
          <a:xfrm>
            <a:off x="4451351" y="290379"/>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B114654-DDFA-4D47-B214-A43DEB4206FB}"/>
              </a:ext>
            </a:extLst>
          </p:cNvPr>
          <p:cNvCxnSpPr>
            <a:cxnSpLocks/>
          </p:cNvCxnSpPr>
          <p:nvPr/>
        </p:nvCxnSpPr>
        <p:spPr>
          <a:xfrm>
            <a:off x="456867" y="290378"/>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33B3BAB-C085-4D5B-9D8C-3EC1BD493934}"/>
              </a:ext>
            </a:extLst>
          </p:cNvPr>
          <p:cNvCxnSpPr>
            <a:cxnSpLocks/>
          </p:cNvCxnSpPr>
          <p:nvPr/>
        </p:nvCxnSpPr>
        <p:spPr>
          <a:xfrm>
            <a:off x="1693720" y="290378"/>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9B304F3A-7067-4664-BEFD-4E03D2F2C490}"/>
              </a:ext>
            </a:extLst>
          </p:cNvPr>
          <p:cNvCxnSpPr>
            <a:cxnSpLocks/>
          </p:cNvCxnSpPr>
          <p:nvPr/>
        </p:nvCxnSpPr>
        <p:spPr>
          <a:xfrm>
            <a:off x="1616712" y="290378"/>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432F2A0-3DFD-4BEC-ADC8-4638E3373D1B}"/>
              </a:ext>
            </a:extLst>
          </p:cNvPr>
          <p:cNvCxnSpPr>
            <a:cxnSpLocks/>
          </p:cNvCxnSpPr>
          <p:nvPr/>
        </p:nvCxnSpPr>
        <p:spPr>
          <a:xfrm>
            <a:off x="4537985" y="290378"/>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DE09484E-02E6-4E7E-80C7-0F9E403DD684}"/>
              </a:ext>
            </a:extLst>
          </p:cNvPr>
          <p:cNvCxnSpPr>
            <a:cxnSpLocks/>
          </p:cNvCxnSpPr>
          <p:nvPr/>
        </p:nvCxnSpPr>
        <p:spPr>
          <a:xfrm>
            <a:off x="5708317" y="290378"/>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9030A1FE-336C-4CD0-B5C2-A7C0560320D6}"/>
              </a:ext>
            </a:extLst>
          </p:cNvPr>
          <p:cNvGrpSpPr/>
          <p:nvPr/>
        </p:nvGrpSpPr>
        <p:grpSpPr>
          <a:xfrm>
            <a:off x="293482" y="1846092"/>
            <a:ext cx="5615360" cy="74625"/>
            <a:chOff x="293482" y="1426610"/>
            <a:chExt cx="5615360" cy="74625"/>
          </a:xfrm>
        </p:grpSpPr>
        <p:cxnSp>
          <p:nvCxnSpPr>
            <p:cNvPr id="18" name="Straight Connector 17">
              <a:extLst>
                <a:ext uri="{FF2B5EF4-FFF2-40B4-BE49-F238E27FC236}">
                  <a16:creationId xmlns:a16="http://schemas.microsoft.com/office/drawing/2014/main" id="{DA52150B-F9EE-418C-AE49-5F6EF0242DBA}"/>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7570AB-F9B8-4875-BFA5-8F6DD6A612E5}"/>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2385316C-EE15-4ACF-9872-49235DA5578A}"/>
              </a:ext>
            </a:extLst>
          </p:cNvPr>
          <p:cNvGrpSpPr/>
          <p:nvPr/>
        </p:nvGrpSpPr>
        <p:grpSpPr>
          <a:xfrm>
            <a:off x="293482" y="3311142"/>
            <a:ext cx="5615360" cy="74625"/>
            <a:chOff x="293482" y="1426610"/>
            <a:chExt cx="5615360" cy="74625"/>
          </a:xfrm>
        </p:grpSpPr>
        <p:cxnSp>
          <p:nvCxnSpPr>
            <p:cNvPr id="32" name="Straight Connector 31">
              <a:extLst>
                <a:ext uri="{FF2B5EF4-FFF2-40B4-BE49-F238E27FC236}">
                  <a16:creationId xmlns:a16="http://schemas.microsoft.com/office/drawing/2014/main" id="{60340882-F6DB-4BDF-A0A2-B2929BD76EB6}"/>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587E940-599D-4A53-8201-5A0F8D892A48}"/>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E4E30FA7-E307-4E4B-A431-64209C5FE9A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AB96E9-7272-4A79-8262-A2ECDF03176A}"/>
              </a:ext>
            </a:extLst>
          </p:cNvPr>
          <p:cNvCxnSpPr>
            <a:cxnSpLocks/>
          </p:cNvCxnSpPr>
          <p:nvPr/>
        </p:nvCxnSpPr>
        <p:spPr>
          <a:xfrm flipV="1">
            <a:off x="293482" y="477619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3DBBC280-0B2D-4FD4-A4AB-B41C8C771C79}"/>
              </a:ext>
            </a:extLst>
          </p:cNvPr>
          <p:cNvSpPr/>
          <p:nvPr/>
        </p:nvSpPr>
        <p:spPr>
          <a:xfrm>
            <a:off x="8357937" y="748915"/>
            <a:ext cx="51174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2CB7A-19EA-41F4-9B19-AB9C2DE2CB8D}"/>
              </a:ext>
            </a:extLst>
          </p:cNvPr>
          <p:cNvSpPr/>
          <p:nvPr/>
        </p:nvSpPr>
        <p:spPr>
          <a:xfrm>
            <a:off x="6727388" y="748915"/>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D1FF8A3-97B8-41F2-AA9E-1533DB575E9C}"/>
              </a:ext>
            </a:extLst>
          </p:cNvPr>
          <p:cNvSpPr/>
          <p:nvPr/>
        </p:nvSpPr>
        <p:spPr>
          <a:xfrm>
            <a:off x="8869679" y="1162796"/>
            <a:ext cx="51013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EA9D9A-0CC1-4C5B-8D11-CAC7B6390A9C}"/>
              </a:ext>
            </a:extLst>
          </p:cNvPr>
          <p:cNvSpPr/>
          <p:nvPr/>
        </p:nvSpPr>
        <p:spPr>
          <a:xfrm>
            <a:off x="6727388" y="1162796"/>
            <a:ext cx="214229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7CAE537-F97E-4480-A32D-E06CE16556F8}"/>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.child-5 {</a:t>
            </a:r>
          </a:p>
          <a:p>
            <a:pPr>
              <a:lnSpc>
                <a:spcPct val="110000"/>
              </a:lnSpc>
            </a:pPr>
            <a:r>
              <a:rPr lang="en-US" sz="2400">
                <a:latin typeface="Consolas" panose="020B0609020204030204" pitchFamily="49" charset="0"/>
                <a:cs typeface="Segoe UI Semilight" panose="020B0402040204020203" pitchFamily="34" charset="0"/>
              </a:rPr>
              <a:t>  grid-row: 3;</a:t>
            </a:r>
          </a:p>
          <a:p>
            <a:pPr>
              <a:lnSpc>
                <a:spcPct val="110000"/>
              </a:lnSpc>
            </a:pPr>
            <a:r>
              <a:rPr lang="en-US" sz="2400">
                <a:latin typeface="Consolas" panose="020B0609020204030204" pitchFamily="49" charset="0"/>
                <a:cs typeface="Segoe UI Semilight" panose="020B0402040204020203" pitchFamily="34" charset="0"/>
              </a:rPr>
              <a:t>  grid-column: 3;</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
        <p:nvSpPr>
          <p:cNvPr id="42" name="Rectangle 41">
            <a:extLst>
              <a:ext uri="{FF2B5EF4-FFF2-40B4-BE49-F238E27FC236}">
                <a16:creationId xmlns:a16="http://schemas.microsoft.com/office/drawing/2014/main" id="{5BA8D73C-8AD6-49BB-874E-9C45BF0A303C}"/>
              </a:ext>
            </a:extLst>
          </p:cNvPr>
          <p:cNvSpPr/>
          <p:nvPr/>
        </p:nvSpPr>
        <p:spPr>
          <a:xfrm>
            <a:off x="4528359" y="1914581"/>
            <a:ext cx="1189583" cy="1405001"/>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19F4812-ED25-4FFD-A568-5765E43E68EC}"/>
              </a:ext>
            </a:extLst>
          </p:cNvPr>
          <p:cNvSpPr txBox="1"/>
          <p:nvPr/>
        </p:nvSpPr>
        <p:spPr>
          <a:xfrm>
            <a:off x="4641583" y="2207051"/>
            <a:ext cx="981704" cy="498316"/>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1. Chasing squirrels</a:t>
            </a:r>
          </a:p>
          <a:p>
            <a:r>
              <a:rPr lang="en-US" sz="600">
                <a:latin typeface="Segoe UI" panose="020B0502040204020203" pitchFamily="34" charset="0"/>
                <a:cs typeface="Segoe UI" panose="020B0502040204020203" pitchFamily="34" charset="0"/>
              </a:rPr>
              <a:t>2. </a:t>
            </a:r>
            <a:r>
              <a:rPr lang="en-US" sz="600" err="1">
                <a:latin typeface="Segoe UI" panose="020B0502040204020203" pitchFamily="34" charset="0"/>
                <a:cs typeface="Segoe UI" panose="020B0502040204020203" pitchFamily="34" charset="0"/>
              </a:rPr>
              <a:t>Horking</a:t>
            </a:r>
            <a:r>
              <a:rPr lang="en-US" sz="600">
                <a:latin typeface="Segoe UI" panose="020B0502040204020203" pitchFamily="34" charset="0"/>
                <a:cs typeface="Segoe UI" panose="020B0502040204020203" pitchFamily="34" charset="0"/>
              </a:rPr>
              <a:t> down food</a:t>
            </a:r>
          </a:p>
          <a:p>
            <a:r>
              <a:rPr lang="en-US" sz="600">
                <a:latin typeface="Segoe UI" panose="020B0502040204020203" pitchFamily="34" charset="0"/>
                <a:cs typeface="Segoe UI" panose="020B0502040204020203" pitchFamily="34" charset="0"/>
              </a:rPr>
              <a:t>3. Chewing on things</a:t>
            </a:r>
          </a:p>
          <a:p>
            <a:r>
              <a:rPr lang="en-US" sz="600">
                <a:latin typeface="Segoe UI" panose="020B0502040204020203" pitchFamily="34" charset="0"/>
                <a:cs typeface="Segoe UI" panose="020B0502040204020203" pitchFamily="34" charset="0"/>
              </a:rPr>
              <a:t>4. Asserting authority</a:t>
            </a:r>
          </a:p>
          <a:p>
            <a:r>
              <a:rPr lang="en-US" sz="600">
                <a:latin typeface="Segoe UI" panose="020B0502040204020203" pitchFamily="34" charset="0"/>
                <a:cs typeface="Segoe UI" panose="020B0502040204020203" pitchFamily="34" charset="0"/>
              </a:rPr>
              <a:t>5. Cuddles</a:t>
            </a:r>
          </a:p>
          <a:p>
            <a:r>
              <a:rPr lang="en-US" sz="600">
                <a:latin typeface="Segoe UI" panose="020B0502040204020203" pitchFamily="34" charset="0"/>
                <a:cs typeface="Segoe UI" panose="020B0502040204020203" pitchFamily="34" charset="0"/>
              </a:rPr>
              <a:t>6. Intellectual discourse</a:t>
            </a:r>
          </a:p>
        </p:txBody>
      </p:sp>
      <p:sp>
        <p:nvSpPr>
          <p:cNvPr id="44" name="TextBox 43">
            <a:extLst>
              <a:ext uri="{FF2B5EF4-FFF2-40B4-BE49-F238E27FC236}">
                <a16:creationId xmlns:a16="http://schemas.microsoft.com/office/drawing/2014/main" id="{706233EF-8C98-428F-82E2-DF542F4FB2CF}"/>
              </a:ext>
            </a:extLst>
          </p:cNvPr>
          <p:cNvSpPr txBox="1"/>
          <p:nvPr/>
        </p:nvSpPr>
        <p:spPr>
          <a:xfrm>
            <a:off x="4626532" y="1991110"/>
            <a:ext cx="981704" cy="215444"/>
          </a:xfrm>
          <a:prstGeom prst="rect">
            <a:avLst/>
          </a:prstGeom>
          <a:noFill/>
        </p:spPr>
        <p:txBody>
          <a:bodyPr wrap="square" rtlCol="0">
            <a:spAutoFit/>
          </a:bodyPr>
          <a:lstStyle/>
          <a:p>
            <a:r>
              <a:rPr lang="en-US" sz="800">
                <a:latin typeface="Segoe UI Semilight" panose="020B0402040204020203" pitchFamily="34" charset="0"/>
                <a:cs typeface="Segoe UI Semilight" panose="020B0402040204020203" pitchFamily="34" charset="0"/>
              </a:rPr>
              <a:t>Things dogs like:</a:t>
            </a:r>
            <a:endParaRPr lang="en-US" sz="800" b="1">
              <a:latin typeface="Segoe UI Semilight" panose="020B0402040204020203" pitchFamily="34" charset="0"/>
              <a:cs typeface="Segoe UI Semilight" panose="020B0402040204020203" pitchFamily="34" charset="0"/>
            </a:endParaRPr>
          </a:p>
        </p:txBody>
      </p:sp>
      <p:grpSp>
        <p:nvGrpSpPr>
          <p:cNvPr id="39" name="Group 38">
            <a:extLst>
              <a:ext uri="{FF2B5EF4-FFF2-40B4-BE49-F238E27FC236}">
                <a16:creationId xmlns:a16="http://schemas.microsoft.com/office/drawing/2014/main" id="{66F01A34-35D2-496F-82D7-F8591C1E3C9E}"/>
              </a:ext>
            </a:extLst>
          </p:cNvPr>
          <p:cNvGrpSpPr/>
          <p:nvPr/>
        </p:nvGrpSpPr>
        <p:grpSpPr>
          <a:xfrm>
            <a:off x="4531864" y="3383665"/>
            <a:ext cx="1186077" cy="1402153"/>
            <a:chOff x="5767134" y="4273686"/>
            <a:chExt cx="1502924" cy="1804656"/>
          </a:xfrm>
        </p:grpSpPr>
        <p:sp>
          <p:nvSpPr>
            <p:cNvPr id="45" name="Rectangle 44">
              <a:extLst>
                <a:ext uri="{FF2B5EF4-FFF2-40B4-BE49-F238E27FC236}">
                  <a16:creationId xmlns:a16="http://schemas.microsoft.com/office/drawing/2014/main" id="{DF43B155-833B-462A-BB8E-F8312EADCB07}"/>
                </a:ext>
              </a:extLst>
            </p:cNvPr>
            <p:cNvSpPr/>
            <p:nvPr/>
          </p:nvSpPr>
          <p:spPr>
            <a:xfrm>
              <a:off x="5767134" y="4273686"/>
              <a:ext cx="1502924" cy="1804656"/>
            </a:xfrm>
            <a:prstGeom prst="rect">
              <a:avLst/>
            </a:prstGeom>
            <a:solidFill>
              <a:srgbClr val="FFEC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C8C3E4E-5B62-4A33-8CBA-A8EE288C536E}"/>
                </a:ext>
              </a:extLst>
            </p:cNvPr>
            <p:cNvSpPr txBox="1"/>
            <p:nvPr/>
          </p:nvSpPr>
          <p:spPr>
            <a:xfrm>
              <a:off x="5879124" y="4380446"/>
              <a:ext cx="1273300" cy="1578818"/>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a:t>
              </a:r>
            </a:p>
          </p:txBody>
        </p:sp>
      </p:grpSp>
      <p:sp>
        <p:nvSpPr>
          <p:cNvPr id="56" name="Rectangle 55">
            <a:extLst>
              <a:ext uri="{FF2B5EF4-FFF2-40B4-BE49-F238E27FC236}">
                <a16:creationId xmlns:a16="http://schemas.microsoft.com/office/drawing/2014/main" id="{87DCA202-872D-4F2F-8FC8-7B962064C0F9}"/>
              </a:ext>
            </a:extLst>
          </p:cNvPr>
          <p:cNvSpPr/>
          <p:nvPr/>
        </p:nvSpPr>
        <p:spPr>
          <a:xfrm>
            <a:off x="450850" y="452902"/>
            <a:ext cx="1183053" cy="4332916"/>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380DE498-3038-401C-8A0B-1DBF7DF6897D}"/>
              </a:ext>
            </a:extLst>
          </p:cNvPr>
          <p:cNvSpPr txBox="1"/>
          <p:nvPr/>
        </p:nvSpPr>
        <p:spPr>
          <a:xfrm>
            <a:off x="535125" y="535351"/>
            <a:ext cx="981704" cy="230832"/>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60" name="TextBox 59">
            <a:extLst>
              <a:ext uri="{FF2B5EF4-FFF2-40B4-BE49-F238E27FC236}">
                <a16:creationId xmlns:a16="http://schemas.microsoft.com/office/drawing/2014/main" id="{36635A9B-6B31-44E3-9930-F50B1F8A0B96}"/>
              </a:ext>
            </a:extLst>
          </p:cNvPr>
          <p:cNvSpPr txBox="1"/>
          <p:nvPr/>
        </p:nvSpPr>
        <p:spPr>
          <a:xfrm>
            <a:off x="535125" y="748915"/>
            <a:ext cx="981704" cy="2673039"/>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sp>
        <p:nvSpPr>
          <p:cNvPr id="64" name="Rectangle 63">
            <a:extLst>
              <a:ext uri="{FF2B5EF4-FFF2-40B4-BE49-F238E27FC236}">
                <a16:creationId xmlns:a16="http://schemas.microsoft.com/office/drawing/2014/main" id="{00987DB1-419E-4345-895F-81732562BB93}"/>
              </a:ext>
            </a:extLst>
          </p:cNvPr>
          <p:cNvSpPr/>
          <p:nvPr/>
        </p:nvSpPr>
        <p:spPr>
          <a:xfrm>
            <a:off x="1687054" y="454440"/>
            <a:ext cx="2773923" cy="433137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CDACAE32-9BED-48F9-AB3D-E951BAAF94D2}"/>
              </a:ext>
            </a:extLst>
          </p:cNvPr>
          <p:cNvSpPr txBox="1"/>
          <p:nvPr/>
        </p:nvSpPr>
        <p:spPr>
          <a:xfrm>
            <a:off x="1753537" y="2329404"/>
            <a:ext cx="2626496" cy="1415772"/>
          </a:xfrm>
          <a:prstGeom prst="rect">
            <a:avLst/>
          </a:prstGeom>
          <a:noFill/>
        </p:spPr>
        <p:txBody>
          <a:bodyPr wrap="square" rtlCol="0">
            <a:spAutoFit/>
          </a:bodyPr>
          <a:lstStyle/>
          <a:p>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metus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ac pharetra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massa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euismod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dui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hac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habitasse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platea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dictumst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id ex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est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Duis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et nisi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a:t>
            </a:r>
          </a:p>
          <a:p>
            <a:endParaRPr lang="en-US" sz="430">
              <a:latin typeface="Segoe UI" panose="020B0502040204020203" pitchFamily="34" charset="0"/>
              <a:cs typeface="Segoe UI" panose="020B0502040204020203" pitchFamily="34" charset="0"/>
            </a:endParaRPr>
          </a:p>
          <a:p>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maximus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dolor cursus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vitae cursus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non.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vitae pulvinar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lacinia</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malesuada</a:t>
            </a:r>
            <a:r>
              <a:rPr lang="en-US" sz="430">
                <a:latin typeface="Segoe UI" panose="020B0502040204020203" pitchFamily="34" charset="0"/>
                <a:cs typeface="Segoe UI" panose="020B0502040204020203" pitchFamily="34" charset="0"/>
              </a:rPr>
              <a:t> fames ac ante ipsum </a:t>
            </a:r>
            <a:r>
              <a:rPr lang="en-US" sz="430" err="1">
                <a:latin typeface="Segoe UI" panose="020B0502040204020203" pitchFamily="34" charset="0"/>
                <a:cs typeface="Segoe UI" panose="020B0502040204020203" pitchFamily="34" charset="0"/>
              </a:rPr>
              <a:t>primis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faucibus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ante </a:t>
            </a:r>
            <a:r>
              <a:rPr lang="en-US" sz="430" err="1">
                <a:latin typeface="Segoe UI" panose="020B0502040204020203" pitchFamily="34" charset="0"/>
                <a:cs typeface="Segoe UI" panose="020B0502040204020203" pitchFamily="34" charset="0"/>
              </a:rPr>
              <a:t>egestas</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Curabitur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mollis</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sed.</a:t>
            </a:r>
          </a:p>
          <a:p>
            <a:endParaRPr lang="en-US" sz="430">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Maecenas maximus ante non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ultricies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 mi. </a:t>
            </a:r>
          </a:p>
        </p:txBody>
      </p:sp>
      <p:pic>
        <p:nvPicPr>
          <p:cNvPr id="66" name="Picture 65">
            <a:extLst>
              <a:ext uri="{FF2B5EF4-FFF2-40B4-BE49-F238E27FC236}">
                <a16:creationId xmlns:a16="http://schemas.microsoft.com/office/drawing/2014/main" id="{35376E6F-33F8-477D-BE14-1CD66F58F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430" y="585869"/>
            <a:ext cx="2507608" cy="1665208"/>
          </a:xfrm>
          <a:prstGeom prst="rect">
            <a:avLst/>
          </a:prstGeom>
        </p:spPr>
      </p:pic>
      <p:sp>
        <p:nvSpPr>
          <p:cNvPr id="67" name="Rectangle 66">
            <a:extLst>
              <a:ext uri="{FF2B5EF4-FFF2-40B4-BE49-F238E27FC236}">
                <a16:creationId xmlns:a16="http://schemas.microsoft.com/office/drawing/2014/main" id="{08E0A965-BEA9-404D-A45A-ED40610F3603}"/>
              </a:ext>
            </a:extLst>
          </p:cNvPr>
          <p:cNvSpPr/>
          <p:nvPr/>
        </p:nvSpPr>
        <p:spPr>
          <a:xfrm>
            <a:off x="4531864" y="450318"/>
            <a:ext cx="1186079" cy="14054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D3A9AAC7-C770-4418-97EE-DB9AA5355361}"/>
              </a:ext>
            </a:extLst>
          </p:cNvPr>
          <p:cNvSpPr txBox="1"/>
          <p:nvPr/>
        </p:nvSpPr>
        <p:spPr>
          <a:xfrm>
            <a:off x="4637460" y="536887"/>
            <a:ext cx="981704" cy="1015663"/>
          </a:xfrm>
          <a:prstGeom prst="rect">
            <a:avLst/>
          </a:prstGeom>
          <a:noFill/>
        </p:spPr>
        <p:txBody>
          <a:bodyPr wrap="square" rtlCol="0">
            <a:spAutoFit/>
          </a:bodyPr>
          <a:lstStyle/>
          <a:p>
            <a:r>
              <a:rPr lang="en-US" sz="2000">
                <a:latin typeface="Segoe UI Light" panose="020B0502040204020203" pitchFamily="34" charset="0"/>
                <a:cs typeface="Segoe UI Light" panose="020B0502040204020203" pitchFamily="34" charset="0"/>
              </a:rPr>
              <a:t>They’re good dogs.</a:t>
            </a:r>
            <a:endParaRPr lang="en-US" sz="2000" b="1">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7680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GRID AREAS</a:t>
            </a:r>
          </a:p>
        </p:txBody>
      </p:sp>
    </p:spTree>
    <p:extLst>
      <p:ext uri="{BB962C8B-B14F-4D97-AF65-F5344CB8AC3E}">
        <p14:creationId xmlns:p14="http://schemas.microsoft.com/office/powerpoint/2010/main" val="14363064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AF6FCC1-6CA5-4376-A3F3-7A711FF96CD4}"/>
              </a:ext>
            </a:extLst>
          </p:cNvPr>
          <p:cNvSpPr/>
          <p:nvPr/>
        </p:nvSpPr>
        <p:spPr>
          <a:xfrm>
            <a:off x="6727389" y="1129435"/>
            <a:ext cx="298450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5F3889-C15A-4AFC-8C8A-C423259E21A9}"/>
              </a:ext>
            </a:extLst>
          </p:cNvPr>
          <p:cNvSpPr/>
          <p:nvPr/>
        </p:nvSpPr>
        <p:spPr>
          <a:xfrm>
            <a:off x="6727390" y="756669"/>
            <a:ext cx="330213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grid-template-rows:</a:t>
            </a:r>
          </a:p>
          <a:p>
            <a:pPr>
              <a:lnSpc>
                <a:spcPct val="110000"/>
              </a:lnSpc>
            </a:pPr>
            <a:r>
              <a:rPr lang="en-US" sz="2400">
                <a:latin typeface="Consolas" panose="020B0609020204030204" pitchFamily="49" charset="0"/>
                <a:cs typeface="Segoe UI Semilight" panose="020B0402040204020203" pitchFamily="34" charset="0"/>
              </a:rPr>
              <a:t>  1fr auto 4em 1fr;</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26" name="Straight Connector 25">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A163366-FFF5-4B11-9A72-D28E9E9DA1DA}"/>
              </a:ext>
            </a:extLst>
          </p:cNvPr>
          <p:cNvCxnSpPr>
            <a:cxnSpLocks/>
          </p:cNvCxnSpPr>
          <p:nvPr/>
        </p:nvCxnSpPr>
        <p:spPr>
          <a:xfrm flipV="1">
            <a:off x="293482" y="5577075"/>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4C90ED-880B-45EC-B0A9-7655E7E5E1ED}"/>
              </a:ext>
            </a:extLst>
          </p:cNvPr>
          <p:cNvCxnSpPr>
            <a:cxnSpLocks/>
          </p:cNvCxnSpPr>
          <p:nvPr/>
        </p:nvCxnSpPr>
        <p:spPr>
          <a:xfrm>
            <a:off x="457201"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1BB8DAC-BF0E-4D96-A267-0956349AAA0F}"/>
              </a:ext>
            </a:extLst>
          </p:cNvPr>
          <p:cNvCxnSpPr>
            <a:cxnSpLocks/>
          </p:cNvCxnSpPr>
          <p:nvPr/>
        </p:nvCxnSpPr>
        <p:spPr>
          <a:xfrm>
            <a:off x="5708317"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26A2AF87-5D26-4030-9A3B-25832CC7AEF4}"/>
              </a:ext>
            </a:extLst>
          </p:cNvPr>
          <p:cNvSpPr/>
          <p:nvPr/>
        </p:nvSpPr>
        <p:spPr>
          <a:xfrm>
            <a:off x="2668992" y="2256540"/>
            <a:ext cx="864339" cy="461665"/>
          </a:xfrm>
          <a:prstGeom prst="rect">
            <a:avLst/>
          </a:prstGeom>
        </p:spPr>
        <p:txBody>
          <a:bodyPr wrap="none">
            <a:spAutoFit/>
          </a:bodyPr>
          <a:lstStyle/>
          <a:p>
            <a:pPr algn="ctr"/>
            <a:r>
              <a:rPr lang="en-US" sz="2400">
                <a:solidFill>
                  <a:schemeClr val="bg1"/>
                </a:solidFill>
                <a:latin typeface="Consolas" panose="020B0609020204030204" pitchFamily="49" charset="0"/>
                <a:cs typeface="Segoe UI Semilight" panose="020B0402040204020203" pitchFamily="34" charset="0"/>
              </a:rPr>
              <a:t>auto</a:t>
            </a:r>
            <a:endParaRPr lang="en-US" sz="2400"/>
          </a:p>
        </p:txBody>
      </p:sp>
      <p:cxnSp>
        <p:nvCxnSpPr>
          <p:cNvPr id="17" name="Straight Connector 16">
            <a:extLst>
              <a:ext uri="{FF2B5EF4-FFF2-40B4-BE49-F238E27FC236}">
                <a16:creationId xmlns:a16="http://schemas.microsoft.com/office/drawing/2014/main" id="{45810A4A-E5F6-429F-9453-63C9D6BE424F}"/>
              </a:ext>
            </a:extLst>
          </p:cNvPr>
          <p:cNvCxnSpPr>
            <a:cxnSpLocks/>
          </p:cNvCxnSpPr>
          <p:nvPr/>
        </p:nvCxnSpPr>
        <p:spPr>
          <a:xfrm flipV="1">
            <a:off x="293482" y="111980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38D320E-2F83-4720-A6ED-FB66293916BE}"/>
              </a:ext>
            </a:extLst>
          </p:cNvPr>
          <p:cNvCxnSpPr>
            <a:cxnSpLocks/>
          </p:cNvCxnSpPr>
          <p:nvPr/>
        </p:nvCxnSpPr>
        <p:spPr>
          <a:xfrm flipV="1">
            <a:off x="293482" y="49118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3E4D26F8-17B1-45BE-B630-3BCDD4D6E78D}"/>
              </a:ext>
            </a:extLst>
          </p:cNvPr>
          <p:cNvSpPr/>
          <p:nvPr/>
        </p:nvSpPr>
        <p:spPr>
          <a:xfrm>
            <a:off x="2753951" y="5016026"/>
            <a:ext cx="694422" cy="461665"/>
          </a:xfrm>
          <a:prstGeom prst="rect">
            <a:avLst/>
          </a:prstGeom>
        </p:spPr>
        <p:txBody>
          <a:bodyPr wrap="none">
            <a:spAutoFit/>
          </a:bodyPr>
          <a:lstStyle/>
          <a:p>
            <a:pPr algn="ctr"/>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24" name="Rectangle 23">
            <a:extLst>
              <a:ext uri="{FF2B5EF4-FFF2-40B4-BE49-F238E27FC236}">
                <a16:creationId xmlns:a16="http://schemas.microsoft.com/office/drawing/2014/main" id="{33A78EE0-0E3A-4C81-9A9A-EFD99B9667B9}"/>
              </a:ext>
            </a:extLst>
          </p:cNvPr>
          <p:cNvSpPr/>
          <p:nvPr/>
        </p:nvSpPr>
        <p:spPr>
          <a:xfrm>
            <a:off x="2753951" y="556371"/>
            <a:ext cx="694422" cy="461665"/>
          </a:xfrm>
          <a:prstGeom prst="rect">
            <a:avLst/>
          </a:prstGeom>
        </p:spPr>
        <p:txBody>
          <a:bodyPr wrap="none">
            <a:spAutoFit/>
          </a:bodyPr>
          <a:lstStyle/>
          <a:p>
            <a:pPr algn="ctr"/>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cxnSp>
        <p:nvCxnSpPr>
          <p:cNvPr id="25" name="Straight Connector 24">
            <a:extLst>
              <a:ext uri="{FF2B5EF4-FFF2-40B4-BE49-F238E27FC236}">
                <a16:creationId xmlns:a16="http://schemas.microsoft.com/office/drawing/2014/main" id="{B2A4AAFF-C255-4596-9CD9-73B68958A990}"/>
              </a:ext>
            </a:extLst>
          </p:cNvPr>
          <p:cNvCxnSpPr>
            <a:cxnSpLocks/>
          </p:cNvCxnSpPr>
          <p:nvPr/>
        </p:nvCxnSpPr>
        <p:spPr>
          <a:xfrm flipH="1">
            <a:off x="293482" y="1130159"/>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CB3555D-7E63-4DE7-9514-E6F757133587}"/>
              </a:ext>
            </a:extLst>
          </p:cNvPr>
          <p:cNvCxnSpPr>
            <a:cxnSpLocks/>
          </p:cNvCxnSpPr>
          <p:nvPr/>
        </p:nvCxnSpPr>
        <p:spPr>
          <a:xfrm flipH="1">
            <a:off x="293482" y="464948"/>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7D633389-E2A7-448D-BF91-38402E2B47AE}"/>
              </a:ext>
            </a:extLst>
          </p:cNvPr>
          <p:cNvCxnSpPr>
            <a:cxnSpLocks/>
          </p:cNvCxnSpPr>
          <p:nvPr/>
        </p:nvCxnSpPr>
        <p:spPr>
          <a:xfrm flipH="1">
            <a:off x="293482" y="4914252"/>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8110AC9-398A-4886-B904-C2E29766C548}"/>
              </a:ext>
            </a:extLst>
          </p:cNvPr>
          <p:cNvCxnSpPr>
            <a:cxnSpLocks/>
          </p:cNvCxnSpPr>
          <p:nvPr/>
        </p:nvCxnSpPr>
        <p:spPr>
          <a:xfrm flipH="1">
            <a:off x="293482" y="5579464"/>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9280545-27AE-4C5F-A07F-DC3B7D178ABF}"/>
              </a:ext>
            </a:extLst>
          </p:cNvPr>
          <p:cNvCxnSpPr>
            <a:cxnSpLocks/>
          </p:cNvCxnSpPr>
          <p:nvPr/>
        </p:nvCxnSpPr>
        <p:spPr>
          <a:xfrm flipV="1">
            <a:off x="293482" y="4525548"/>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558ACDD0-890D-436D-9A24-1EAD6EA3B555}"/>
              </a:ext>
            </a:extLst>
          </p:cNvPr>
          <p:cNvSpPr/>
          <p:nvPr/>
        </p:nvSpPr>
        <p:spPr>
          <a:xfrm>
            <a:off x="2753952" y="4478666"/>
            <a:ext cx="694422" cy="461665"/>
          </a:xfrm>
          <a:prstGeom prst="rect">
            <a:avLst/>
          </a:prstGeom>
        </p:spPr>
        <p:txBody>
          <a:bodyPr wrap="none">
            <a:spAutoFit/>
          </a:bodyPr>
          <a:lstStyle/>
          <a:p>
            <a:pPr algn="ctr"/>
            <a:r>
              <a:rPr lang="en-US" sz="2400">
                <a:solidFill>
                  <a:schemeClr val="bg1"/>
                </a:solidFill>
                <a:latin typeface="Consolas" panose="020B0609020204030204" pitchFamily="49" charset="0"/>
                <a:cs typeface="Segoe UI Semilight" panose="020B0402040204020203" pitchFamily="34" charset="0"/>
              </a:rPr>
              <a:t>4em</a:t>
            </a:r>
            <a:endParaRPr lang="en-US" sz="2400"/>
          </a:p>
        </p:txBody>
      </p:sp>
      <p:cxnSp>
        <p:nvCxnSpPr>
          <p:cNvPr id="37" name="Straight Connector 36">
            <a:extLst>
              <a:ext uri="{FF2B5EF4-FFF2-40B4-BE49-F238E27FC236}">
                <a16:creationId xmlns:a16="http://schemas.microsoft.com/office/drawing/2014/main" id="{478BFB82-3D7F-4BF8-8C91-F2D6110F0251}"/>
              </a:ext>
            </a:extLst>
          </p:cNvPr>
          <p:cNvCxnSpPr>
            <a:cxnSpLocks/>
          </p:cNvCxnSpPr>
          <p:nvPr/>
        </p:nvCxnSpPr>
        <p:spPr>
          <a:xfrm flipH="1">
            <a:off x="293482" y="4523064"/>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6954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3AF6FCC1-6CA5-4376-A3F3-7A711FF96CD4}"/>
              </a:ext>
            </a:extLst>
          </p:cNvPr>
          <p:cNvSpPr/>
          <p:nvPr/>
        </p:nvSpPr>
        <p:spPr>
          <a:xfrm>
            <a:off x="6727390" y="1927418"/>
            <a:ext cx="245511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5F3889-C15A-4AFC-8C8A-C423259E21A9}"/>
              </a:ext>
            </a:extLst>
          </p:cNvPr>
          <p:cNvSpPr/>
          <p:nvPr/>
        </p:nvSpPr>
        <p:spPr>
          <a:xfrm>
            <a:off x="6727390" y="1554652"/>
            <a:ext cx="3802648"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022273" cy="252992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chemeClr val="bg1"/>
                </a:solidFill>
                <a:latin typeface="Consolas" panose="020B0609020204030204" pitchFamily="49" charset="0"/>
                <a:cs typeface="Segoe UI Semilight" panose="020B0402040204020203" pitchFamily="34" charset="0"/>
              </a:rPr>
              <a:t>1fr auto 4em 1fr;</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grid-template-columns:</a:t>
            </a:r>
          </a:p>
          <a:p>
            <a:pPr>
              <a:lnSpc>
                <a:spcPct val="110000"/>
              </a:lnSpc>
            </a:pPr>
            <a:r>
              <a:rPr lang="en-US" sz="2400">
                <a:latin typeface="Consolas" panose="020B0609020204030204" pitchFamily="49" charset="0"/>
                <a:cs typeface="Segoe UI Semilight" panose="020B0402040204020203" pitchFamily="34" charset="0"/>
              </a:rPr>
              <a:t>  6em 16em auto;</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30" name="Straight Connector 29">
            <a:extLst>
              <a:ext uri="{FF2B5EF4-FFF2-40B4-BE49-F238E27FC236}">
                <a16:creationId xmlns:a16="http://schemas.microsoft.com/office/drawing/2014/main" id="{BC4F2586-BE8E-4DD9-BB6E-881C89A7A76A}"/>
              </a:ext>
            </a:extLst>
          </p:cNvPr>
          <p:cNvCxnSpPr>
            <a:cxnSpLocks/>
          </p:cNvCxnSpPr>
          <p:nvPr/>
        </p:nvCxnSpPr>
        <p:spPr>
          <a:xfrm flipV="1">
            <a:off x="293482" y="491425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A1C2D0CF-6733-4A1B-A961-EA40038E3A2F}"/>
              </a:ext>
            </a:extLst>
          </p:cNvPr>
          <p:cNvCxnSpPr>
            <a:cxnSpLocks/>
          </p:cNvCxnSpPr>
          <p:nvPr/>
        </p:nvCxnSpPr>
        <p:spPr>
          <a:xfrm flipV="1">
            <a:off x="293482" y="111980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A695E951-93ED-4430-904A-CA9927C8CA8D}"/>
              </a:ext>
            </a:extLst>
          </p:cNvPr>
          <p:cNvCxnSpPr>
            <a:cxnSpLocks/>
          </p:cNvCxnSpPr>
          <p:nvPr/>
        </p:nvCxnSpPr>
        <p:spPr>
          <a:xfrm flipV="1">
            <a:off x="293482" y="45230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A163366-FFF5-4B11-9A72-D28E9E9DA1DA}"/>
              </a:ext>
            </a:extLst>
          </p:cNvPr>
          <p:cNvCxnSpPr>
            <a:cxnSpLocks/>
          </p:cNvCxnSpPr>
          <p:nvPr/>
        </p:nvCxnSpPr>
        <p:spPr>
          <a:xfrm flipV="1">
            <a:off x="293482" y="55794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4C90ED-880B-45EC-B0A9-7655E7E5E1ED}"/>
              </a:ext>
            </a:extLst>
          </p:cNvPr>
          <p:cNvCxnSpPr>
            <a:cxnSpLocks/>
          </p:cNvCxnSpPr>
          <p:nvPr/>
        </p:nvCxnSpPr>
        <p:spPr>
          <a:xfrm>
            <a:off x="457201" y="290379"/>
            <a:ext cx="0" cy="45720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1BB8DAC-BF0E-4D96-A267-0956349AAA0F}"/>
              </a:ext>
            </a:extLst>
          </p:cNvPr>
          <p:cNvCxnSpPr>
            <a:cxnSpLocks/>
          </p:cNvCxnSpPr>
          <p:nvPr/>
        </p:nvCxnSpPr>
        <p:spPr>
          <a:xfrm>
            <a:off x="5708317" y="290379"/>
            <a:ext cx="0" cy="45720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03D3C30-8D48-499C-A0A2-826BD6E8F283}"/>
              </a:ext>
            </a:extLst>
          </p:cNvPr>
          <p:cNvCxnSpPr>
            <a:cxnSpLocks/>
          </p:cNvCxnSpPr>
          <p:nvPr/>
        </p:nvCxnSpPr>
        <p:spPr>
          <a:xfrm>
            <a:off x="2646949" y="290379"/>
            <a:ext cx="0" cy="45720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18" name="Rectangle 17">
            <a:extLst>
              <a:ext uri="{FF2B5EF4-FFF2-40B4-BE49-F238E27FC236}">
                <a16:creationId xmlns:a16="http://schemas.microsoft.com/office/drawing/2014/main" id="{ADB1340A-C42F-4ADC-93EA-068CF3D45F17}"/>
              </a:ext>
            </a:extLst>
          </p:cNvPr>
          <p:cNvSpPr/>
          <p:nvPr/>
        </p:nvSpPr>
        <p:spPr>
          <a:xfrm>
            <a:off x="421603" y="2256541"/>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6em</a:t>
            </a:r>
            <a:endParaRPr lang="en-US" sz="2400"/>
          </a:p>
        </p:txBody>
      </p:sp>
      <p:sp>
        <p:nvSpPr>
          <p:cNvPr id="20" name="Rectangle 19">
            <a:extLst>
              <a:ext uri="{FF2B5EF4-FFF2-40B4-BE49-F238E27FC236}">
                <a16:creationId xmlns:a16="http://schemas.microsoft.com/office/drawing/2014/main" id="{3D5C83BE-D822-480E-A4DC-5F57F9174BC9}"/>
              </a:ext>
            </a:extLst>
          </p:cNvPr>
          <p:cNvSpPr/>
          <p:nvPr/>
        </p:nvSpPr>
        <p:spPr>
          <a:xfrm>
            <a:off x="1432727" y="2256540"/>
            <a:ext cx="864339"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16em</a:t>
            </a:r>
            <a:endParaRPr lang="en-US" sz="2400"/>
          </a:p>
        </p:txBody>
      </p:sp>
      <p:sp>
        <p:nvSpPr>
          <p:cNvPr id="21" name="Rectangle 20">
            <a:extLst>
              <a:ext uri="{FF2B5EF4-FFF2-40B4-BE49-F238E27FC236}">
                <a16:creationId xmlns:a16="http://schemas.microsoft.com/office/drawing/2014/main" id="{26A2AF87-5D26-4030-9A3B-25832CC7AEF4}"/>
              </a:ext>
            </a:extLst>
          </p:cNvPr>
          <p:cNvSpPr/>
          <p:nvPr/>
        </p:nvSpPr>
        <p:spPr>
          <a:xfrm>
            <a:off x="3745464" y="2256540"/>
            <a:ext cx="864339" cy="461665"/>
          </a:xfrm>
          <a:prstGeom prst="rect">
            <a:avLst/>
          </a:prstGeom>
        </p:spPr>
        <p:txBody>
          <a:bodyPr wrap="none">
            <a:spAutoFit/>
          </a:bodyPr>
          <a:lstStyle/>
          <a:p>
            <a:pPr algn="ctr"/>
            <a:r>
              <a:rPr lang="en-US" sz="2400">
                <a:solidFill>
                  <a:schemeClr val="bg1"/>
                </a:solidFill>
                <a:latin typeface="Consolas" panose="020B0609020204030204" pitchFamily="49" charset="0"/>
                <a:cs typeface="Segoe UI Semilight" panose="020B0402040204020203" pitchFamily="34" charset="0"/>
              </a:rPr>
              <a:t>auto</a:t>
            </a:r>
            <a:endParaRPr lang="en-US" sz="2400"/>
          </a:p>
        </p:txBody>
      </p:sp>
      <p:cxnSp>
        <p:nvCxnSpPr>
          <p:cNvPr id="22" name="Straight Connector 21">
            <a:extLst>
              <a:ext uri="{FF2B5EF4-FFF2-40B4-BE49-F238E27FC236}">
                <a16:creationId xmlns:a16="http://schemas.microsoft.com/office/drawing/2014/main" id="{DACBD323-5C65-4570-8428-47886991FAFF}"/>
              </a:ext>
            </a:extLst>
          </p:cNvPr>
          <p:cNvCxnSpPr/>
          <p:nvPr/>
        </p:nvCxnSpPr>
        <p:spPr>
          <a:xfrm>
            <a:off x="457201" y="290379"/>
            <a:ext cx="0" cy="5486400"/>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FF20ACCF-6D68-45CF-A9FB-7B5BC495C9F6}"/>
              </a:ext>
            </a:extLst>
          </p:cNvPr>
          <p:cNvCxnSpPr/>
          <p:nvPr/>
        </p:nvCxnSpPr>
        <p:spPr>
          <a:xfrm>
            <a:off x="2646949" y="290379"/>
            <a:ext cx="0" cy="5486400"/>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DAD889F-86A1-46E3-926B-6CA235D0CDB5}"/>
              </a:ext>
            </a:extLst>
          </p:cNvPr>
          <p:cNvCxnSpPr/>
          <p:nvPr/>
        </p:nvCxnSpPr>
        <p:spPr>
          <a:xfrm>
            <a:off x="5708317" y="290379"/>
            <a:ext cx="0" cy="5486400"/>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FB06E2F3-A8CB-425A-998E-C20451D50CFE}"/>
              </a:ext>
            </a:extLst>
          </p:cNvPr>
          <p:cNvCxnSpPr>
            <a:cxnSpLocks/>
          </p:cNvCxnSpPr>
          <p:nvPr/>
        </p:nvCxnSpPr>
        <p:spPr>
          <a:xfrm>
            <a:off x="1108528"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1061185-0F8C-4F31-B087-2201CF9B89F2}"/>
              </a:ext>
            </a:extLst>
          </p:cNvPr>
          <p:cNvCxnSpPr/>
          <p:nvPr/>
        </p:nvCxnSpPr>
        <p:spPr>
          <a:xfrm>
            <a:off x="1108528" y="290379"/>
            <a:ext cx="0" cy="5486400"/>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99238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50EE9C9-4CB1-447B-865D-7DE0B9E8D389}"/>
              </a:ext>
            </a:extLst>
          </p:cNvPr>
          <p:cNvSpPr/>
          <p:nvPr/>
        </p:nvSpPr>
        <p:spPr>
          <a:xfrm>
            <a:off x="6693701" y="2730323"/>
            <a:ext cx="4261712" cy="174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EEA8F-BC8B-4FB5-B8C9-921A9A7E91C2}"/>
              </a:ext>
            </a:extLst>
          </p:cNvPr>
          <p:cNvSpPr/>
          <p:nvPr/>
        </p:nvSpPr>
        <p:spPr>
          <a:xfrm>
            <a:off x="6693701" y="2357557"/>
            <a:ext cx="4261712"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CD2899E-1D15-49B3-A04B-4B373407008C}"/>
              </a:ext>
            </a:extLst>
          </p:cNvPr>
          <p:cNvSpPr txBox="1"/>
          <p:nvPr/>
        </p:nvSpPr>
        <p:spPr>
          <a:xfrm>
            <a:off x="6355624" y="280065"/>
            <a:ext cx="5022273" cy="4561249"/>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chemeClr val="bg1"/>
                </a:solidFill>
                <a:latin typeface="Consolas" panose="020B0609020204030204" pitchFamily="49" charset="0"/>
                <a:cs typeface="Segoe UI Semilight" panose="020B0402040204020203" pitchFamily="34" charset="0"/>
              </a:rPr>
              <a:t>1fr auto 1fr;</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chemeClr val="bg1"/>
                </a:solidFill>
                <a:latin typeface="Consolas" panose="020B0609020204030204" pitchFamily="49" charset="0"/>
                <a:cs typeface="Segoe UI Semilight" panose="020B0402040204020203" pitchFamily="34" charset="0"/>
              </a:rPr>
              <a:t>6em 16em auto;</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grid-template-areas:</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“logo    </a:t>
            </a:r>
            <a:r>
              <a:rPr lang="en-US" sz="2400" err="1">
                <a:latin typeface="Consolas" panose="020B0609020204030204" pitchFamily="49" charset="0"/>
                <a:cs typeface="Segoe UI Semilight" panose="020B0402040204020203" pitchFamily="34" charset="0"/>
              </a:rPr>
              <a:t>nav</a:t>
            </a:r>
            <a:r>
              <a:rPr lang="en-US" sz="2400">
                <a:latin typeface="Consolas" panose="020B0609020204030204" pitchFamily="49" charset="0"/>
                <a:cs typeface="Segoe UI Semilight" panose="020B0402040204020203" pitchFamily="34" charset="0"/>
              </a:rPr>
              <a:t>     </a:t>
            </a:r>
            <a:r>
              <a:rPr lang="en-US" sz="2400" err="1">
                <a:latin typeface="Consolas" panose="020B0609020204030204" pitchFamily="49" charset="0"/>
                <a:cs typeface="Segoe UI Semilight" panose="020B0402040204020203" pitchFamily="34" charset="0"/>
              </a:rPr>
              <a:t>nav</a:t>
            </a:r>
            <a:r>
              <a:rPr lang="en-US" sz="2400">
                <a:latin typeface="Consolas" panose="020B0609020204030204" pitchFamily="49" charset="0"/>
                <a:cs typeface="Segoe UI Semilight" panose="020B0402040204020203" pitchFamily="34" charset="0"/>
              </a:rPr>
              <a:t>”</a:t>
            </a:r>
          </a:p>
          <a:p>
            <a:pPr>
              <a:lnSpc>
                <a:spcPct val="110000"/>
              </a:lnSpc>
            </a:pPr>
            <a:r>
              <a:rPr lang="en-US" sz="2400">
                <a:latin typeface="Consolas" panose="020B0609020204030204" pitchFamily="49" charset="0"/>
                <a:cs typeface="Segoe UI Semilight" panose="020B0402040204020203" pitchFamily="34" charset="0"/>
              </a:rPr>
              <a:t>  “side    </a:t>
            </a:r>
            <a:r>
              <a:rPr lang="en-US" sz="2400" err="1">
                <a:latin typeface="Consolas" panose="020B0609020204030204" pitchFamily="49" charset="0"/>
                <a:cs typeface="Segoe UI Semilight" panose="020B0402040204020203" pitchFamily="34" charset="0"/>
              </a:rPr>
              <a:t>side</a:t>
            </a:r>
            <a:r>
              <a:rPr lang="en-US" sz="2400">
                <a:latin typeface="Consolas" panose="020B0609020204030204" pitchFamily="49" charset="0"/>
                <a:cs typeface="Segoe UI Semilight" panose="020B0402040204020203" pitchFamily="34" charset="0"/>
              </a:rPr>
              <a:t>    main”</a:t>
            </a:r>
          </a:p>
          <a:p>
            <a:pPr>
              <a:lnSpc>
                <a:spcPct val="110000"/>
              </a:lnSpc>
            </a:pPr>
            <a:r>
              <a:rPr lang="en-US" sz="2400">
                <a:latin typeface="Consolas" panose="020B0609020204030204" pitchFamily="49" charset="0"/>
                <a:cs typeface="Segoe UI Semilight" panose="020B0402040204020203" pitchFamily="34" charset="0"/>
              </a:rPr>
              <a:t>  “side    </a:t>
            </a:r>
            <a:r>
              <a:rPr lang="en-US" sz="2400" err="1">
                <a:latin typeface="Consolas" panose="020B0609020204030204" pitchFamily="49" charset="0"/>
                <a:cs typeface="Segoe UI Semilight" panose="020B0402040204020203" pitchFamily="34" charset="0"/>
              </a:rPr>
              <a:t>side</a:t>
            </a:r>
            <a:r>
              <a:rPr lang="en-US" sz="2400">
                <a:latin typeface="Consolas" panose="020B0609020204030204" pitchFamily="49" charset="0"/>
                <a:cs typeface="Segoe UI Semilight" panose="020B0402040204020203" pitchFamily="34" charset="0"/>
              </a:rPr>
              <a:t>    social”</a:t>
            </a:r>
          </a:p>
          <a:p>
            <a:pPr>
              <a:lnSpc>
                <a:spcPct val="110000"/>
              </a:lnSpc>
            </a:pPr>
            <a:r>
              <a:rPr lang="en-US" sz="2400">
                <a:latin typeface="Consolas" panose="020B0609020204030204" pitchFamily="49" charset="0"/>
                <a:cs typeface="Segoe UI Semilight" panose="020B0402040204020203" pitchFamily="34" charset="0"/>
              </a:rPr>
              <a:t>  “foot    </a:t>
            </a:r>
            <a:r>
              <a:rPr lang="en-US" sz="2400" err="1">
                <a:latin typeface="Consolas" panose="020B0609020204030204" pitchFamily="49" charset="0"/>
                <a:cs typeface="Segoe UI Semilight" panose="020B0402040204020203" pitchFamily="34" charset="0"/>
              </a:rPr>
              <a:t>foot</a:t>
            </a:r>
            <a:r>
              <a:rPr lang="en-US" sz="2400">
                <a:latin typeface="Consolas" panose="020B0609020204030204" pitchFamily="49" charset="0"/>
                <a:cs typeface="Segoe UI Semilight" panose="020B0402040204020203" pitchFamily="34" charset="0"/>
              </a:rPr>
              <a:t>    </a:t>
            </a:r>
            <a:r>
              <a:rPr lang="en-US" sz="2400" err="1">
                <a:latin typeface="Consolas" panose="020B0609020204030204" pitchFamily="49" charset="0"/>
                <a:cs typeface="Segoe UI Semilight" panose="020B0402040204020203" pitchFamily="34" charset="0"/>
              </a:rPr>
              <a:t>foot</a:t>
            </a:r>
            <a:r>
              <a:rPr lang="en-US" sz="2400">
                <a:latin typeface="Consolas" panose="020B0609020204030204" pitchFamily="49" charset="0"/>
                <a:cs typeface="Segoe UI Semilight" panose="020B0402040204020203" pitchFamily="34" charset="0"/>
              </a:rPr>
              <a:t>”</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31" name="Straight Connector 30">
            <a:extLst>
              <a:ext uri="{FF2B5EF4-FFF2-40B4-BE49-F238E27FC236}">
                <a16:creationId xmlns:a16="http://schemas.microsoft.com/office/drawing/2014/main" id="{A1C2D0CF-6733-4A1B-A961-EA40038E3A2F}"/>
              </a:ext>
            </a:extLst>
          </p:cNvPr>
          <p:cNvCxnSpPr>
            <a:cxnSpLocks/>
          </p:cNvCxnSpPr>
          <p:nvPr/>
        </p:nvCxnSpPr>
        <p:spPr>
          <a:xfrm flipV="1">
            <a:off x="293482" y="111980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4C90ED-880B-45EC-B0A9-7655E7E5E1ED}"/>
              </a:ext>
            </a:extLst>
          </p:cNvPr>
          <p:cNvCxnSpPr>
            <a:cxnSpLocks/>
          </p:cNvCxnSpPr>
          <p:nvPr/>
        </p:nvCxnSpPr>
        <p:spPr>
          <a:xfrm>
            <a:off x="457201"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1BB8DAC-BF0E-4D96-A267-0956349AAA0F}"/>
              </a:ext>
            </a:extLst>
          </p:cNvPr>
          <p:cNvCxnSpPr>
            <a:cxnSpLocks/>
          </p:cNvCxnSpPr>
          <p:nvPr/>
        </p:nvCxnSpPr>
        <p:spPr>
          <a:xfrm>
            <a:off x="5708317"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03D3C30-8D48-499C-A0A2-826BD6E8F283}"/>
              </a:ext>
            </a:extLst>
          </p:cNvPr>
          <p:cNvCxnSpPr>
            <a:cxnSpLocks/>
          </p:cNvCxnSpPr>
          <p:nvPr/>
        </p:nvCxnSpPr>
        <p:spPr>
          <a:xfrm>
            <a:off x="2646949"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93DAC80-D448-404B-BDF6-45DA8291760F}"/>
              </a:ext>
            </a:extLst>
          </p:cNvPr>
          <p:cNvCxnSpPr>
            <a:cxnSpLocks/>
          </p:cNvCxnSpPr>
          <p:nvPr/>
        </p:nvCxnSpPr>
        <p:spPr>
          <a:xfrm flipV="1">
            <a:off x="293482" y="491425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5BB4EC6-30D3-43A9-A232-4324C181699D}"/>
              </a:ext>
            </a:extLst>
          </p:cNvPr>
          <p:cNvCxnSpPr>
            <a:cxnSpLocks/>
          </p:cNvCxnSpPr>
          <p:nvPr/>
        </p:nvCxnSpPr>
        <p:spPr>
          <a:xfrm flipV="1">
            <a:off x="293482" y="45230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988C3B0-1E31-42EB-BA7E-A1AC9FF14988}"/>
              </a:ext>
            </a:extLst>
          </p:cNvPr>
          <p:cNvCxnSpPr>
            <a:cxnSpLocks/>
          </p:cNvCxnSpPr>
          <p:nvPr/>
        </p:nvCxnSpPr>
        <p:spPr>
          <a:xfrm flipV="1">
            <a:off x="293482" y="55794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5ED0355-C48A-4DE6-A587-0651E10E32CC}"/>
              </a:ext>
            </a:extLst>
          </p:cNvPr>
          <p:cNvCxnSpPr>
            <a:cxnSpLocks/>
          </p:cNvCxnSpPr>
          <p:nvPr/>
        </p:nvCxnSpPr>
        <p:spPr>
          <a:xfrm>
            <a:off x="1108528"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1410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2799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EBA409F-8B3B-4DD4-9764-56EFD01886AD}"/>
              </a:ext>
            </a:extLst>
          </p:cNvPr>
          <p:cNvSpPr/>
          <p:nvPr/>
        </p:nvSpPr>
        <p:spPr>
          <a:xfrm>
            <a:off x="6693701" y="2730323"/>
            <a:ext cx="4261712" cy="174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94DEB90-FA70-4A9C-9AAD-B2BD98E67EC2}"/>
              </a:ext>
            </a:extLst>
          </p:cNvPr>
          <p:cNvSpPr/>
          <p:nvPr/>
        </p:nvSpPr>
        <p:spPr>
          <a:xfrm>
            <a:off x="6693701" y="2357557"/>
            <a:ext cx="4261712"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F9EA5717-D6F9-4340-AFB8-8C0D1090AE35}"/>
              </a:ext>
            </a:extLst>
          </p:cNvPr>
          <p:cNvSpPr txBox="1"/>
          <p:nvPr/>
        </p:nvSpPr>
        <p:spPr>
          <a:xfrm>
            <a:off x="6355624" y="280065"/>
            <a:ext cx="5022273" cy="4561249"/>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chemeClr val="bg1"/>
                </a:solidFill>
                <a:latin typeface="Consolas" panose="020B0609020204030204" pitchFamily="49" charset="0"/>
                <a:cs typeface="Segoe UI Semilight" panose="020B0402040204020203" pitchFamily="34" charset="0"/>
              </a:rPr>
              <a:t>1fr auto 1fr;</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chemeClr val="bg1"/>
                </a:solidFill>
                <a:latin typeface="Consolas" panose="020B0609020204030204" pitchFamily="49" charset="0"/>
                <a:cs typeface="Segoe UI Semilight" panose="020B0402040204020203" pitchFamily="34" charset="0"/>
              </a:rPr>
              <a:t>6em 16em auto;</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grid-template-areas:</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“logo    </a:t>
            </a:r>
            <a:r>
              <a:rPr lang="en-US" sz="2400" err="1">
                <a:latin typeface="Consolas" panose="020B0609020204030204" pitchFamily="49" charset="0"/>
                <a:cs typeface="Segoe UI Semilight" panose="020B0402040204020203" pitchFamily="34" charset="0"/>
              </a:rPr>
              <a:t>nav</a:t>
            </a:r>
            <a:r>
              <a:rPr lang="en-US" sz="2400">
                <a:latin typeface="Consolas" panose="020B0609020204030204" pitchFamily="49" charset="0"/>
                <a:cs typeface="Segoe UI Semilight" panose="020B0402040204020203" pitchFamily="34" charset="0"/>
              </a:rPr>
              <a:t>     </a:t>
            </a:r>
            <a:r>
              <a:rPr lang="en-US" sz="2400" err="1">
                <a:latin typeface="Consolas" panose="020B0609020204030204" pitchFamily="49" charset="0"/>
                <a:cs typeface="Segoe UI Semilight" panose="020B0402040204020203" pitchFamily="34" charset="0"/>
              </a:rPr>
              <a:t>nav</a:t>
            </a:r>
            <a:r>
              <a:rPr lang="en-US" sz="2400">
                <a:latin typeface="Consolas" panose="020B0609020204030204" pitchFamily="49" charset="0"/>
                <a:cs typeface="Segoe UI Semilight" panose="020B0402040204020203" pitchFamily="34" charset="0"/>
              </a:rPr>
              <a:t>”</a:t>
            </a:r>
          </a:p>
          <a:p>
            <a:pPr>
              <a:lnSpc>
                <a:spcPct val="110000"/>
              </a:lnSpc>
            </a:pPr>
            <a:r>
              <a:rPr lang="en-US" sz="2400">
                <a:latin typeface="Consolas" panose="020B0609020204030204" pitchFamily="49" charset="0"/>
                <a:cs typeface="Segoe UI Semilight" panose="020B0402040204020203" pitchFamily="34" charset="0"/>
              </a:rPr>
              <a:t>  “side    </a:t>
            </a:r>
            <a:r>
              <a:rPr lang="en-US" sz="2400" err="1">
                <a:latin typeface="Consolas" panose="020B0609020204030204" pitchFamily="49" charset="0"/>
                <a:cs typeface="Segoe UI Semilight" panose="020B0402040204020203" pitchFamily="34" charset="0"/>
              </a:rPr>
              <a:t>side</a:t>
            </a:r>
            <a:r>
              <a:rPr lang="en-US" sz="2400">
                <a:latin typeface="Consolas" panose="020B0609020204030204" pitchFamily="49" charset="0"/>
                <a:cs typeface="Segoe UI Semilight" panose="020B0402040204020203" pitchFamily="34" charset="0"/>
              </a:rPr>
              <a:t>    main”</a:t>
            </a:r>
          </a:p>
          <a:p>
            <a:pPr>
              <a:lnSpc>
                <a:spcPct val="110000"/>
              </a:lnSpc>
            </a:pPr>
            <a:r>
              <a:rPr lang="en-US" sz="2400">
                <a:latin typeface="Consolas" panose="020B0609020204030204" pitchFamily="49" charset="0"/>
                <a:cs typeface="Segoe UI Semilight" panose="020B0402040204020203" pitchFamily="34" charset="0"/>
              </a:rPr>
              <a:t>  “side    </a:t>
            </a:r>
            <a:r>
              <a:rPr lang="en-US" sz="2400" err="1">
                <a:latin typeface="Consolas" panose="020B0609020204030204" pitchFamily="49" charset="0"/>
                <a:cs typeface="Segoe UI Semilight" panose="020B0402040204020203" pitchFamily="34" charset="0"/>
              </a:rPr>
              <a:t>side</a:t>
            </a:r>
            <a:r>
              <a:rPr lang="en-US" sz="2400">
                <a:latin typeface="Consolas" panose="020B0609020204030204" pitchFamily="49" charset="0"/>
                <a:cs typeface="Segoe UI Semilight" panose="020B0402040204020203" pitchFamily="34" charset="0"/>
              </a:rPr>
              <a:t>    social”</a:t>
            </a:r>
          </a:p>
          <a:p>
            <a:pPr>
              <a:lnSpc>
                <a:spcPct val="110000"/>
              </a:lnSpc>
            </a:pPr>
            <a:r>
              <a:rPr lang="en-US" sz="2400">
                <a:latin typeface="Consolas" panose="020B0609020204030204" pitchFamily="49" charset="0"/>
                <a:cs typeface="Segoe UI Semilight" panose="020B0402040204020203" pitchFamily="34" charset="0"/>
              </a:rPr>
              <a:t>  “foot    </a:t>
            </a:r>
            <a:r>
              <a:rPr lang="en-US" sz="2400" err="1">
                <a:latin typeface="Consolas" panose="020B0609020204030204" pitchFamily="49" charset="0"/>
                <a:cs typeface="Segoe UI Semilight" panose="020B0402040204020203" pitchFamily="34" charset="0"/>
              </a:rPr>
              <a:t>foot</a:t>
            </a:r>
            <a:r>
              <a:rPr lang="en-US" sz="2400">
                <a:latin typeface="Consolas" panose="020B0609020204030204" pitchFamily="49" charset="0"/>
                <a:cs typeface="Segoe UI Semilight" panose="020B0402040204020203" pitchFamily="34" charset="0"/>
              </a:rPr>
              <a:t>    </a:t>
            </a:r>
            <a:r>
              <a:rPr lang="en-US" sz="2400" err="1">
                <a:latin typeface="Consolas" panose="020B0609020204030204" pitchFamily="49" charset="0"/>
                <a:cs typeface="Segoe UI Semilight" panose="020B0402040204020203" pitchFamily="34" charset="0"/>
              </a:rPr>
              <a:t>foot</a:t>
            </a:r>
            <a:r>
              <a:rPr lang="en-US" sz="2400">
                <a:latin typeface="Consolas" panose="020B0609020204030204" pitchFamily="49" charset="0"/>
                <a:cs typeface="Segoe UI Semilight" panose="020B0402040204020203" pitchFamily="34" charset="0"/>
              </a:rPr>
              <a:t>”</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31" name="Straight Connector 30">
            <a:extLst>
              <a:ext uri="{FF2B5EF4-FFF2-40B4-BE49-F238E27FC236}">
                <a16:creationId xmlns:a16="http://schemas.microsoft.com/office/drawing/2014/main" id="{A1C2D0CF-6733-4A1B-A961-EA40038E3A2F}"/>
              </a:ext>
            </a:extLst>
          </p:cNvPr>
          <p:cNvCxnSpPr>
            <a:cxnSpLocks/>
          </p:cNvCxnSpPr>
          <p:nvPr/>
        </p:nvCxnSpPr>
        <p:spPr>
          <a:xfrm flipV="1">
            <a:off x="293482" y="111980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4C90ED-880B-45EC-B0A9-7655E7E5E1ED}"/>
              </a:ext>
            </a:extLst>
          </p:cNvPr>
          <p:cNvCxnSpPr>
            <a:cxnSpLocks/>
          </p:cNvCxnSpPr>
          <p:nvPr/>
        </p:nvCxnSpPr>
        <p:spPr>
          <a:xfrm>
            <a:off x="457201"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1BB8DAC-BF0E-4D96-A267-0956349AAA0F}"/>
              </a:ext>
            </a:extLst>
          </p:cNvPr>
          <p:cNvCxnSpPr>
            <a:cxnSpLocks/>
          </p:cNvCxnSpPr>
          <p:nvPr/>
        </p:nvCxnSpPr>
        <p:spPr>
          <a:xfrm>
            <a:off x="5708317"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03D3C30-8D48-499C-A0A2-826BD6E8F283}"/>
              </a:ext>
            </a:extLst>
          </p:cNvPr>
          <p:cNvCxnSpPr>
            <a:cxnSpLocks/>
          </p:cNvCxnSpPr>
          <p:nvPr/>
        </p:nvCxnSpPr>
        <p:spPr>
          <a:xfrm>
            <a:off x="2646949"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ECEE715-29FF-46D8-AABA-23DC95822B36}"/>
              </a:ext>
            </a:extLst>
          </p:cNvPr>
          <p:cNvCxnSpPr>
            <a:cxnSpLocks/>
          </p:cNvCxnSpPr>
          <p:nvPr/>
        </p:nvCxnSpPr>
        <p:spPr>
          <a:xfrm>
            <a:off x="1108528"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93DAC80-D448-404B-BDF6-45DA8291760F}"/>
              </a:ext>
            </a:extLst>
          </p:cNvPr>
          <p:cNvCxnSpPr>
            <a:cxnSpLocks/>
          </p:cNvCxnSpPr>
          <p:nvPr/>
        </p:nvCxnSpPr>
        <p:spPr>
          <a:xfrm flipV="1">
            <a:off x="293482" y="491425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5BB4EC6-30D3-43A9-A232-4324C181699D}"/>
              </a:ext>
            </a:extLst>
          </p:cNvPr>
          <p:cNvCxnSpPr>
            <a:cxnSpLocks/>
          </p:cNvCxnSpPr>
          <p:nvPr/>
        </p:nvCxnSpPr>
        <p:spPr>
          <a:xfrm flipV="1">
            <a:off x="293482" y="45230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988C3B0-1E31-42EB-BA7E-A1AC9FF14988}"/>
              </a:ext>
            </a:extLst>
          </p:cNvPr>
          <p:cNvCxnSpPr>
            <a:cxnSpLocks/>
          </p:cNvCxnSpPr>
          <p:nvPr/>
        </p:nvCxnSpPr>
        <p:spPr>
          <a:xfrm flipV="1">
            <a:off x="293482" y="55794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C2A5D04D-8B51-444C-BA52-41C97734F9D6}"/>
              </a:ext>
            </a:extLst>
          </p:cNvPr>
          <p:cNvSpPr/>
          <p:nvPr/>
        </p:nvSpPr>
        <p:spPr>
          <a:xfrm>
            <a:off x="1104508" y="452436"/>
            <a:ext cx="4599789" cy="667373"/>
          </a:xfrm>
          <a:prstGeom prst="rect">
            <a:avLst/>
          </a:prstGeom>
          <a:solidFill>
            <a:srgbClr val="EE9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A8AAFB-8E3D-48BC-93A7-ED98AE905BE6}"/>
              </a:ext>
            </a:extLst>
          </p:cNvPr>
          <p:cNvSpPr/>
          <p:nvPr/>
        </p:nvSpPr>
        <p:spPr>
          <a:xfrm>
            <a:off x="448426" y="452436"/>
            <a:ext cx="667373" cy="667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E7108E-BCFC-47C0-9A35-25B956F6F9BE}"/>
              </a:ext>
            </a:extLst>
          </p:cNvPr>
          <p:cNvSpPr/>
          <p:nvPr/>
        </p:nvSpPr>
        <p:spPr>
          <a:xfrm>
            <a:off x="3048370" y="556371"/>
            <a:ext cx="694421" cy="461665"/>
          </a:xfrm>
          <a:prstGeom prst="rect">
            <a:avLst/>
          </a:prstGeom>
          <a:solidFill>
            <a:srgbClr val="EE9889"/>
          </a:solidFill>
          <a:ln>
            <a:solidFill>
              <a:srgbClr val="EE9889"/>
            </a:solidFill>
          </a:ln>
        </p:spPr>
        <p:txBody>
          <a:bodyPr wrap="none">
            <a:spAutoFit/>
          </a:bodyPr>
          <a:lstStyle/>
          <a:p>
            <a:pPr algn="ctr"/>
            <a:r>
              <a:rPr lang="en-US" sz="2400" err="1">
                <a:latin typeface="Consolas" panose="020B0609020204030204" pitchFamily="49" charset="0"/>
                <a:cs typeface="Segoe UI Semilight" panose="020B0402040204020203" pitchFamily="34" charset="0"/>
              </a:rPr>
              <a:t>nav</a:t>
            </a:r>
            <a:endParaRPr lang="en-US" sz="2400">
              <a:latin typeface="Consolas" panose="020B0609020204030204" pitchFamily="49" charset="0"/>
              <a:cs typeface="Segoe UI Semilight" panose="020B0402040204020203" pitchFamily="34" charset="0"/>
            </a:endParaRPr>
          </a:p>
        </p:txBody>
      </p:sp>
      <p:sp>
        <p:nvSpPr>
          <p:cNvPr id="57" name="Rectangle 56">
            <a:extLst>
              <a:ext uri="{FF2B5EF4-FFF2-40B4-BE49-F238E27FC236}">
                <a16:creationId xmlns:a16="http://schemas.microsoft.com/office/drawing/2014/main" id="{9BC0AC69-E7A1-4547-9F98-846B0E2AAB0F}"/>
              </a:ext>
            </a:extLst>
          </p:cNvPr>
          <p:cNvSpPr/>
          <p:nvPr/>
        </p:nvSpPr>
        <p:spPr>
          <a:xfrm>
            <a:off x="448426" y="1122008"/>
            <a:ext cx="2198523" cy="3805363"/>
          </a:xfrm>
          <a:prstGeom prst="rect">
            <a:avLst/>
          </a:prstGeom>
          <a:solidFill>
            <a:srgbClr val="A7E4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1C7A484-41C0-49FD-9BA8-E120D45BC6AD}"/>
              </a:ext>
            </a:extLst>
          </p:cNvPr>
          <p:cNvSpPr/>
          <p:nvPr/>
        </p:nvSpPr>
        <p:spPr>
          <a:xfrm>
            <a:off x="1119906" y="2581678"/>
            <a:ext cx="864339" cy="461665"/>
          </a:xfrm>
          <a:prstGeom prst="rect">
            <a:avLst/>
          </a:prstGeom>
          <a:solidFill>
            <a:srgbClr val="A7E4C1"/>
          </a:solidFill>
          <a:ln>
            <a:solidFill>
              <a:srgbClr val="A7E4C1"/>
            </a:solidFill>
          </a:ln>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side</a:t>
            </a:r>
          </a:p>
        </p:txBody>
      </p:sp>
      <p:sp>
        <p:nvSpPr>
          <p:cNvPr id="59" name="Rectangle 58">
            <a:extLst>
              <a:ext uri="{FF2B5EF4-FFF2-40B4-BE49-F238E27FC236}">
                <a16:creationId xmlns:a16="http://schemas.microsoft.com/office/drawing/2014/main" id="{B795F4F9-9926-4165-8991-C66365E18D54}"/>
              </a:ext>
            </a:extLst>
          </p:cNvPr>
          <p:cNvSpPr/>
          <p:nvPr/>
        </p:nvSpPr>
        <p:spPr>
          <a:xfrm>
            <a:off x="2631551" y="1122009"/>
            <a:ext cx="3078347" cy="3401054"/>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69A94C-FAAD-4040-991E-5365D749915C}"/>
              </a:ext>
            </a:extLst>
          </p:cNvPr>
          <p:cNvSpPr/>
          <p:nvPr/>
        </p:nvSpPr>
        <p:spPr>
          <a:xfrm>
            <a:off x="3745463" y="2590604"/>
            <a:ext cx="864340" cy="461665"/>
          </a:xfrm>
          <a:prstGeom prst="rect">
            <a:avLst/>
          </a:prstGeom>
          <a:solidFill>
            <a:srgbClr val="FFD679"/>
          </a:solidFill>
          <a:ln>
            <a:solidFill>
              <a:srgbClr val="FFD679"/>
            </a:solidFill>
          </a:ln>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main</a:t>
            </a:r>
            <a:endParaRPr lang="en-US" sz="2400">
              <a:solidFill>
                <a:sysClr val="windowText" lastClr="000000"/>
              </a:solidFill>
            </a:endParaRPr>
          </a:p>
        </p:txBody>
      </p:sp>
      <p:sp>
        <p:nvSpPr>
          <p:cNvPr id="60" name="Rectangle 59">
            <a:extLst>
              <a:ext uri="{FF2B5EF4-FFF2-40B4-BE49-F238E27FC236}">
                <a16:creationId xmlns:a16="http://schemas.microsoft.com/office/drawing/2014/main" id="{36912919-8AC0-46BA-B5F6-2D46FE975675}"/>
              </a:ext>
            </a:extLst>
          </p:cNvPr>
          <p:cNvSpPr/>
          <p:nvPr/>
        </p:nvSpPr>
        <p:spPr>
          <a:xfrm>
            <a:off x="2631551" y="4476559"/>
            <a:ext cx="3078347" cy="449969"/>
          </a:xfrm>
          <a:prstGeom prst="rect">
            <a:avLst/>
          </a:prstGeom>
          <a:solidFill>
            <a:srgbClr val="DDF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762CAAC-F64A-4CAF-9B6E-C1F4C97C1AC8}"/>
              </a:ext>
            </a:extLst>
          </p:cNvPr>
          <p:cNvSpPr/>
          <p:nvPr/>
        </p:nvSpPr>
        <p:spPr>
          <a:xfrm>
            <a:off x="3575549" y="4478759"/>
            <a:ext cx="1204176" cy="461665"/>
          </a:xfrm>
          <a:prstGeom prst="rect">
            <a:avLst/>
          </a:prstGeom>
          <a:solidFill>
            <a:srgbClr val="DDF7F2"/>
          </a:solidFill>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social</a:t>
            </a:r>
            <a:endParaRPr lang="en-US" sz="2400">
              <a:solidFill>
                <a:sysClr val="windowText" lastClr="000000"/>
              </a:solidFill>
            </a:endParaRPr>
          </a:p>
        </p:txBody>
      </p:sp>
      <p:sp>
        <p:nvSpPr>
          <p:cNvPr id="61" name="Rectangle 60">
            <a:extLst>
              <a:ext uri="{FF2B5EF4-FFF2-40B4-BE49-F238E27FC236}">
                <a16:creationId xmlns:a16="http://schemas.microsoft.com/office/drawing/2014/main" id="{C58936DE-B822-42F2-AA7C-58E2E8CA0EA2}"/>
              </a:ext>
            </a:extLst>
          </p:cNvPr>
          <p:cNvSpPr/>
          <p:nvPr/>
        </p:nvSpPr>
        <p:spPr>
          <a:xfrm>
            <a:off x="448426" y="4918633"/>
            <a:ext cx="5263912" cy="667373"/>
          </a:xfrm>
          <a:prstGeom prst="rect">
            <a:avLst/>
          </a:prstGeom>
          <a:solidFill>
            <a:srgbClr val="FFE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52B4E1B-8BE8-420A-B813-DA97595D3C0B}"/>
              </a:ext>
            </a:extLst>
          </p:cNvPr>
          <p:cNvSpPr/>
          <p:nvPr/>
        </p:nvSpPr>
        <p:spPr>
          <a:xfrm>
            <a:off x="2650589" y="5016025"/>
            <a:ext cx="864340" cy="461665"/>
          </a:xfrm>
          <a:prstGeom prst="rect">
            <a:avLst/>
          </a:prstGeom>
          <a:solidFill>
            <a:srgbClr val="FFECDC"/>
          </a:solidFill>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foot</a:t>
            </a:r>
          </a:p>
        </p:txBody>
      </p:sp>
    </p:spTree>
    <p:extLst>
      <p:ext uri="{BB962C8B-B14F-4D97-AF65-F5344CB8AC3E}">
        <p14:creationId xmlns:p14="http://schemas.microsoft.com/office/powerpoint/2010/main" val="2436274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C5F3889-C15A-4AFC-8C8A-C423259E21A9}"/>
              </a:ext>
            </a:extLst>
          </p:cNvPr>
          <p:cNvSpPr/>
          <p:nvPr/>
        </p:nvSpPr>
        <p:spPr>
          <a:xfrm>
            <a:off x="7597827" y="369988"/>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A1C2D0CF-6733-4A1B-A961-EA40038E3A2F}"/>
              </a:ext>
            </a:extLst>
          </p:cNvPr>
          <p:cNvCxnSpPr>
            <a:cxnSpLocks/>
          </p:cNvCxnSpPr>
          <p:nvPr/>
        </p:nvCxnSpPr>
        <p:spPr>
          <a:xfrm flipV="1">
            <a:off x="293482" y="111980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4C90ED-880B-45EC-B0A9-7655E7E5E1ED}"/>
              </a:ext>
            </a:extLst>
          </p:cNvPr>
          <p:cNvCxnSpPr>
            <a:cxnSpLocks/>
          </p:cNvCxnSpPr>
          <p:nvPr/>
        </p:nvCxnSpPr>
        <p:spPr>
          <a:xfrm>
            <a:off x="457201"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1BB8DAC-BF0E-4D96-A267-0956349AAA0F}"/>
              </a:ext>
            </a:extLst>
          </p:cNvPr>
          <p:cNvCxnSpPr>
            <a:cxnSpLocks/>
          </p:cNvCxnSpPr>
          <p:nvPr/>
        </p:nvCxnSpPr>
        <p:spPr>
          <a:xfrm>
            <a:off x="5708317"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03D3C30-8D48-499C-A0A2-826BD6E8F283}"/>
              </a:ext>
            </a:extLst>
          </p:cNvPr>
          <p:cNvCxnSpPr>
            <a:cxnSpLocks/>
          </p:cNvCxnSpPr>
          <p:nvPr/>
        </p:nvCxnSpPr>
        <p:spPr>
          <a:xfrm>
            <a:off x="2646949"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ECEE715-29FF-46D8-AABA-23DC95822B36}"/>
              </a:ext>
            </a:extLst>
          </p:cNvPr>
          <p:cNvCxnSpPr>
            <a:cxnSpLocks/>
          </p:cNvCxnSpPr>
          <p:nvPr/>
        </p:nvCxnSpPr>
        <p:spPr>
          <a:xfrm>
            <a:off x="1108528"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93DAC80-D448-404B-BDF6-45DA8291760F}"/>
              </a:ext>
            </a:extLst>
          </p:cNvPr>
          <p:cNvCxnSpPr>
            <a:cxnSpLocks/>
          </p:cNvCxnSpPr>
          <p:nvPr/>
        </p:nvCxnSpPr>
        <p:spPr>
          <a:xfrm flipV="1">
            <a:off x="293482" y="491425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5BB4EC6-30D3-43A9-A232-4324C181699D}"/>
              </a:ext>
            </a:extLst>
          </p:cNvPr>
          <p:cNvCxnSpPr>
            <a:cxnSpLocks/>
          </p:cNvCxnSpPr>
          <p:nvPr/>
        </p:nvCxnSpPr>
        <p:spPr>
          <a:xfrm flipV="1">
            <a:off x="293482" y="45230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988C3B0-1E31-42EB-BA7E-A1AC9FF14988}"/>
              </a:ext>
            </a:extLst>
          </p:cNvPr>
          <p:cNvCxnSpPr>
            <a:cxnSpLocks/>
          </p:cNvCxnSpPr>
          <p:nvPr/>
        </p:nvCxnSpPr>
        <p:spPr>
          <a:xfrm flipV="1">
            <a:off x="293482" y="55794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C2A5D04D-8B51-444C-BA52-41C97734F9D6}"/>
              </a:ext>
            </a:extLst>
          </p:cNvPr>
          <p:cNvSpPr/>
          <p:nvPr/>
        </p:nvSpPr>
        <p:spPr>
          <a:xfrm>
            <a:off x="1104508" y="452436"/>
            <a:ext cx="4599789" cy="667373"/>
          </a:xfrm>
          <a:prstGeom prst="rect">
            <a:avLst/>
          </a:prstGeom>
          <a:solidFill>
            <a:srgbClr val="EE9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A8AAFB-8E3D-48BC-93A7-ED98AE905BE6}"/>
              </a:ext>
            </a:extLst>
          </p:cNvPr>
          <p:cNvSpPr/>
          <p:nvPr/>
        </p:nvSpPr>
        <p:spPr>
          <a:xfrm>
            <a:off x="448426" y="452436"/>
            <a:ext cx="667373" cy="667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E7108E-BCFC-47C0-9A35-25B956F6F9BE}"/>
              </a:ext>
            </a:extLst>
          </p:cNvPr>
          <p:cNvSpPr/>
          <p:nvPr/>
        </p:nvSpPr>
        <p:spPr>
          <a:xfrm>
            <a:off x="3048370" y="556371"/>
            <a:ext cx="694421" cy="461665"/>
          </a:xfrm>
          <a:prstGeom prst="rect">
            <a:avLst/>
          </a:prstGeom>
          <a:solidFill>
            <a:srgbClr val="EE9889"/>
          </a:solidFill>
          <a:ln>
            <a:solidFill>
              <a:srgbClr val="EE9889"/>
            </a:solidFill>
          </a:ln>
        </p:spPr>
        <p:txBody>
          <a:bodyPr wrap="none">
            <a:spAutoFit/>
          </a:bodyPr>
          <a:lstStyle/>
          <a:p>
            <a:pPr algn="ctr"/>
            <a:r>
              <a:rPr lang="en-US" sz="2400" err="1">
                <a:latin typeface="Consolas" panose="020B0609020204030204" pitchFamily="49" charset="0"/>
                <a:cs typeface="Segoe UI Semilight" panose="020B0402040204020203" pitchFamily="34" charset="0"/>
              </a:rPr>
              <a:t>nav</a:t>
            </a:r>
            <a:endParaRPr lang="en-US" sz="2400">
              <a:latin typeface="Consolas" panose="020B0609020204030204" pitchFamily="49" charset="0"/>
              <a:cs typeface="Segoe UI Semilight" panose="020B0402040204020203" pitchFamily="34" charset="0"/>
            </a:endParaRPr>
          </a:p>
        </p:txBody>
      </p:sp>
      <p:sp>
        <p:nvSpPr>
          <p:cNvPr id="57" name="Rectangle 56">
            <a:extLst>
              <a:ext uri="{FF2B5EF4-FFF2-40B4-BE49-F238E27FC236}">
                <a16:creationId xmlns:a16="http://schemas.microsoft.com/office/drawing/2014/main" id="{9BC0AC69-E7A1-4547-9F98-846B0E2AAB0F}"/>
              </a:ext>
            </a:extLst>
          </p:cNvPr>
          <p:cNvSpPr/>
          <p:nvPr/>
        </p:nvSpPr>
        <p:spPr>
          <a:xfrm>
            <a:off x="448426" y="1122008"/>
            <a:ext cx="2198523" cy="3805363"/>
          </a:xfrm>
          <a:prstGeom prst="rect">
            <a:avLst/>
          </a:prstGeom>
          <a:solidFill>
            <a:srgbClr val="A7E4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1C7A484-41C0-49FD-9BA8-E120D45BC6AD}"/>
              </a:ext>
            </a:extLst>
          </p:cNvPr>
          <p:cNvSpPr/>
          <p:nvPr/>
        </p:nvSpPr>
        <p:spPr>
          <a:xfrm>
            <a:off x="1119906" y="2581678"/>
            <a:ext cx="864339" cy="461665"/>
          </a:xfrm>
          <a:prstGeom prst="rect">
            <a:avLst/>
          </a:prstGeom>
          <a:solidFill>
            <a:srgbClr val="A7E4C1"/>
          </a:solidFill>
          <a:ln>
            <a:solidFill>
              <a:srgbClr val="A7E4C1"/>
            </a:solidFill>
          </a:ln>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side</a:t>
            </a:r>
          </a:p>
        </p:txBody>
      </p:sp>
      <p:sp>
        <p:nvSpPr>
          <p:cNvPr id="59" name="Rectangle 58">
            <a:extLst>
              <a:ext uri="{FF2B5EF4-FFF2-40B4-BE49-F238E27FC236}">
                <a16:creationId xmlns:a16="http://schemas.microsoft.com/office/drawing/2014/main" id="{B795F4F9-9926-4165-8991-C66365E18D54}"/>
              </a:ext>
            </a:extLst>
          </p:cNvPr>
          <p:cNvSpPr/>
          <p:nvPr/>
        </p:nvSpPr>
        <p:spPr>
          <a:xfrm>
            <a:off x="2631551" y="1122009"/>
            <a:ext cx="3078347" cy="3401054"/>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69A94C-FAAD-4040-991E-5365D749915C}"/>
              </a:ext>
            </a:extLst>
          </p:cNvPr>
          <p:cNvSpPr/>
          <p:nvPr/>
        </p:nvSpPr>
        <p:spPr>
          <a:xfrm>
            <a:off x="3745463" y="2590604"/>
            <a:ext cx="864340" cy="461665"/>
          </a:xfrm>
          <a:prstGeom prst="rect">
            <a:avLst/>
          </a:prstGeom>
          <a:solidFill>
            <a:srgbClr val="FFD679"/>
          </a:solidFill>
          <a:ln>
            <a:solidFill>
              <a:srgbClr val="FFD679"/>
            </a:solidFill>
          </a:ln>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main</a:t>
            </a:r>
            <a:endParaRPr lang="en-US" sz="2400">
              <a:solidFill>
                <a:sysClr val="windowText" lastClr="000000"/>
              </a:solidFill>
            </a:endParaRPr>
          </a:p>
        </p:txBody>
      </p:sp>
      <p:sp>
        <p:nvSpPr>
          <p:cNvPr id="60" name="Rectangle 59">
            <a:extLst>
              <a:ext uri="{FF2B5EF4-FFF2-40B4-BE49-F238E27FC236}">
                <a16:creationId xmlns:a16="http://schemas.microsoft.com/office/drawing/2014/main" id="{36912919-8AC0-46BA-B5F6-2D46FE975675}"/>
              </a:ext>
            </a:extLst>
          </p:cNvPr>
          <p:cNvSpPr/>
          <p:nvPr/>
        </p:nvSpPr>
        <p:spPr>
          <a:xfrm>
            <a:off x="2631551" y="4476559"/>
            <a:ext cx="3078347" cy="449969"/>
          </a:xfrm>
          <a:prstGeom prst="rect">
            <a:avLst/>
          </a:prstGeom>
          <a:solidFill>
            <a:srgbClr val="DDF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762CAAC-F64A-4CAF-9B6E-C1F4C97C1AC8}"/>
              </a:ext>
            </a:extLst>
          </p:cNvPr>
          <p:cNvSpPr/>
          <p:nvPr/>
        </p:nvSpPr>
        <p:spPr>
          <a:xfrm>
            <a:off x="3575549" y="4478759"/>
            <a:ext cx="1204176" cy="461665"/>
          </a:xfrm>
          <a:prstGeom prst="rect">
            <a:avLst/>
          </a:prstGeom>
          <a:solidFill>
            <a:srgbClr val="DDF7F2"/>
          </a:solidFill>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social</a:t>
            </a:r>
            <a:endParaRPr lang="en-US" sz="2400">
              <a:solidFill>
                <a:sysClr val="windowText" lastClr="000000"/>
              </a:solidFill>
            </a:endParaRPr>
          </a:p>
        </p:txBody>
      </p:sp>
      <p:sp>
        <p:nvSpPr>
          <p:cNvPr id="61" name="Rectangle 60">
            <a:extLst>
              <a:ext uri="{FF2B5EF4-FFF2-40B4-BE49-F238E27FC236}">
                <a16:creationId xmlns:a16="http://schemas.microsoft.com/office/drawing/2014/main" id="{C58936DE-B822-42F2-AA7C-58E2E8CA0EA2}"/>
              </a:ext>
            </a:extLst>
          </p:cNvPr>
          <p:cNvSpPr/>
          <p:nvPr/>
        </p:nvSpPr>
        <p:spPr>
          <a:xfrm>
            <a:off x="448426" y="4918633"/>
            <a:ext cx="5263912" cy="667373"/>
          </a:xfrm>
          <a:prstGeom prst="rect">
            <a:avLst/>
          </a:prstGeom>
          <a:solidFill>
            <a:srgbClr val="FFE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52B4E1B-8BE8-420A-B813-DA97595D3C0B}"/>
              </a:ext>
            </a:extLst>
          </p:cNvPr>
          <p:cNvSpPr/>
          <p:nvPr/>
        </p:nvSpPr>
        <p:spPr>
          <a:xfrm>
            <a:off x="2650589" y="5016025"/>
            <a:ext cx="864340" cy="461665"/>
          </a:xfrm>
          <a:prstGeom prst="rect">
            <a:avLst/>
          </a:prstGeom>
          <a:solidFill>
            <a:srgbClr val="FFECDC"/>
          </a:solidFill>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foot</a:t>
            </a:r>
          </a:p>
        </p:txBody>
      </p:sp>
      <p:sp>
        <p:nvSpPr>
          <p:cNvPr id="63" name="Rectangle 62">
            <a:extLst>
              <a:ext uri="{FF2B5EF4-FFF2-40B4-BE49-F238E27FC236}">
                <a16:creationId xmlns:a16="http://schemas.microsoft.com/office/drawing/2014/main" id="{D53DDDE8-B35A-4754-91E7-96A1CB42F3D8}"/>
              </a:ext>
            </a:extLst>
          </p:cNvPr>
          <p:cNvSpPr/>
          <p:nvPr/>
        </p:nvSpPr>
        <p:spPr>
          <a:xfrm>
            <a:off x="9412971" y="369988"/>
            <a:ext cx="927968"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D566110-9303-422B-A8E6-50FF8A76083D}"/>
              </a:ext>
            </a:extLst>
          </p:cNvPr>
          <p:cNvSpPr/>
          <p:nvPr/>
        </p:nvSpPr>
        <p:spPr>
          <a:xfrm>
            <a:off x="7448854" y="1179408"/>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D9F1031-BDBA-4E8B-9206-EA0C8B1DD0F6}"/>
              </a:ext>
            </a:extLst>
          </p:cNvPr>
          <p:cNvSpPr/>
          <p:nvPr/>
        </p:nvSpPr>
        <p:spPr>
          <a:xfrm>
            <a:off x="9263998" y="1179408"/>
            <a:ext cx="75844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BA1F3AC-1EB3-41BD-A554-DD322783645E}"/>
              </a:ext>
            </a:extLst>
          </p:cNvPr>
          <p:cNvSpPr/>
          <p:nvPr/>
        </p:nvSpPr>
        <p:spPr>
          <a:xfrm>
            <a:off x="8121809" y="1973417"/>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605E13-8F95-4ECF-804B-415A668C6DBD}"/>
              </a:ext>
            </a:extLst>
          </p:cNvPr>
          <p:cNvSpPr/>
          <p:nvPr/>
        </p:nvSpPr>
        <p:spPr>
          <a:xfrm>
            <a:off x="9936953" y="1973417"/>
            <a:ext cx="902283"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E0389A4-E361-4CFC-86B0-74A5EA0DBBA6}"/>
              </a:ext>
            </a:extLst>
          </p:cNvPr>
          <p:cNvSpPr/>
          <p:nvPr/>
        </p:nvSpPr>
        <p:spPr>
          <a:xfrm>
            <a:off x="7597827" y="2763855"/>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0F888F5-031E-4C72-AA49-E576B7DFEE43}"/>
              </a:ext>
            </a:extLst>
          </p:cNvPr>
          <p:cNvSpPr/>
          <p:nvPr/>
        </p:nvSpPr>
        <p:spPr>
          <a:xfrm>
            <a:off x="9412971" y="2763855"/>
            <a:ext cx="927968"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6E6DA31B-8172-4BDB-89A7-AA8B3621B06E}"/>
              </a:ext>
            </a:extLst>
          </p:cNvPr>
          <p:cNvSpPr/>
          <p:nvPr/>
        </p:nvSpPr>
        <p:spPr>
          <a:xfrm>
            <a:off x="7957425" y="3569704"/>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D65356-A4A3-49CE-9176-C2788034E33C}"/>
              </a:ext>
            </a:extLst>
          </p:cNvPr>
          <p:cNvSpPr/>
          <p:nvPr/>
        </p:nvSpPr>
        <p:spPr>
          <a:xfrm>
            <a:off x="9772569" y="3569704"/>
            <a:ext cx="123105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4B5A444-E9AC-4CB0-A24F-5FC82F3283E5}"/>
              </a:ext>
            </a:extLst>
          </p:cNvPr>
          <p:cNvSpPr/>
          <p:nvPr/>
        </p:nvSpPr>
        <p:spPr>
          <a:xfrm>
            <a:off x="7962562" y="4380690"/>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7DD5945-541E-4770-BDC9-91AF488BA84B}"/>
              </a:ext>
            </a:extLst>
          </p:cNvPr>
          <p:cNvSpPr/>
          <p:nvPr/>
        </p:nvSpPr>
        <p:spPr>
          <a:xfrm>
            <a:off x="9777707" y="4380690"/>
            <a:ext cx="89530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022273" cy="4561249"/>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.logo {</a:t>
            </a:r>
            <a:r>
              <a:rPr lang="en-US" sz="2400">
                <a:solidFill>
                  <a:sysClr val="windowText" lastClr="000000"/>
                </a:solidFill>
                <a:latin typeface="Consolas" panose="020B0609020204030204" pitchFamily="49" charset="0"/>
                <a:cs typeface="Segoe UI Semilight" panose="020B0402040204020203" pitchFamily="34" charset="0"/>
              </a:rPr>
              <a:t>grid-area: logo;</a:t>
            </a:r>
            <a:r>
              <a:rPr lang="en-US" sz="2400">
                <a:solidFill>
                  <a:srgbClr val="BFBFBF"/>
                </a:solidFill>
                <a:latin typeface="Consolas" panose="020B0609020204030204" pitchFamily="49" charset="0"/>
                <a:cs typeface="Segoe UI Semilight" panose="020B0402040204020203" pitchFamily="34" charset="0"/>
              </a:rPr>
              <a:t>}</a:t>
            </a:r>
            <a:endParaRPr lang="en-US" sz="2400">
              <a:solidFill>
                <a:sysClr val="windowText" lastClr="000000"/>
              </a:solidFill>
              <a:latin typeface="Consolas" panose="020B0609020204030204" pitchFamily="49" charset="0"/>
              <a:cs typeface="Segoe UI Semilight" panose="020B0402040204020203" pitchFamily="34" charset="0"/>
            </a:endParaRPr>
          </a:p>
          <a:p>
            <a:pPr>
              <a:lnSpc>
                <a:spcPct val="110000"/>
              </a:lnSpc>
            </a:pPr>
            <a:endParaRPr lang="en-US" sz="2400">
              <a:solidFill>
                <a:srgbClr val="BFBFBF"/>
              </a:solidFill>
              <a:latin typeface="Consolas" panose="020B0609020204030204" pitchFamily="49" charset="0"/>
              <a:cs typeface="Segoe UI Semilight" panose="020B0402040204020203" pitchFamily="34" charset="0"/>
            </a:endParaRP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r>
              <a:rPr lang="en-US" sz="2400" err="1">
                <a:solidFill>
                  <a:srgbClr val="BFBFBF"/>
                </a:solidFill>
                <a:latin typeface="Consolas" panose="020B0609020204030204" pitchFamily="49" charset="0"/>
                <a:cs typeface="Segoe UI Semilight" panose="020B0402040204020203" pitchFamily="34" charset="0"/>
              </a:rPr>
              <a:t>nav</a:t>
            </a:r>
            <a:r>
              <a:rPr lang="en-US" sz="2400">
                <a:solidFill>
                  <a:srgbClr val="BFBFBF"/>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grid-area: </a:t>
            </a:r>
            <a:r>
              <a:rPr lang="en-US" sz="2400" err="1">
                <a:latin typeface="Consolas" panose="020B0609020204030204" pitchFamily="49" charset="0"/>
                <a:cs typeface="Segoe UI Semilight" panose="020B0402040204020203" pitchFamily="34" charset="0"/>
              </a:rPr>
              <a:t>nav</a:t>
            </a:r>
            <a:r>
              <a:rPr lang="en-US" sz="2400">
                <a:latin typeface="Consolas" panose="020B0609020204030204" pitchFamily="49" charset="0"/>
                <a:cs typeface="Segoe UI Semilight" panose="020B0402040204020203" pitchFamily="34" charset="0"/>
              </a:rPr>
              <a:t>;</a:t>
            </a:r>
            <a:r>
              <a:rPr lang="en-US" sz="2400">
                <a:solidFill>
                  <a:srgbClr val="BFBFBF"/>
                </a:solidFill>
                <a:latin typeface="Consolas" panose="020B0609020204030204" pitchFamily="49" charset="0"/>
                <a:cs typeface="Segoe UI Semilight" panose="020B0402040204020203" pitchFamily="34" charset="0"/>
              </a:rPr>
              <a:t>}</a:t>
            </a:r>
            <a:endParaRPr lang="en-US" sz="2400">
              <a:latin typeface="Consolas" panose="020B0609020204030204" pitchFamily="49" charset="0"/>
              <a:cs typeface="Segoe UI Semilight" panose="020B0402040204020203" pitchFamily="34" charset="0"/>
            </a:endParaRPr>
          </a:p>
          <a:p>
            <a:pPr>
              <a:lnSpc>
                <a:spcPct val="110000"/>
              </a:lnSpc>
            </a:pPr>
            <a:endParaRPr lang="en-US" sz="2400">
              <a:solidFill>
                <a:srgbClr val="BFBFBF"/>
              </a:solidFill>
              <a:latin typeface="Consolas" panose="020B0609020204030204" pitchFamily="49" charset="0"/>
              <a:cs typeface="Segoe UI Semilight" panose="020B0402040204020203" pitchFamily="34" charset="0"/>
            </a:endParaRPr>
          </a:p>
          <a:p>
            <a:pPr>
              <a:lnSpc>
                <a:spcPct val="110000"/>
              </a:lnSpc>
            </a:pPr>
            <a:r>
              <a:rPr lang="en-US" sz="2400">
                <a:solidFill>
                  <a:srgbClr val="BFBFBF"/>
                </a:solidFill>
                <a:latin typeface="Consolas" panose="020B0609020204030204" pitchFamily="49" charset="0"/>
                <a:cs typeface="Segoe UI Semilight" panose="020B0402040204020203" pitchFamily="34" charset="0"/>
              </a:rPr>
              <a:t>.sidebar {</a:t>
            </a:r>
            <a:r>
              <a:rPr lang="en-US" sz="2400">
                <a:latin typeface="Consolas" panose="020B0609020204030204" pitchFamily="49" charset="0"/>
                <a:cs typeface="Segoe UI Semilight" panose="020B0402040204020203" pitchFamily="34" charset="0"/>
              </a:rPr>
              <a:t>grid-area: side;</a:t>
            </a:r>
            <a:r>
              <a:rPr lang="en-US" sz="2400">
                <a:solidFill>
                  <a:srgbClr val="BFBFBF"/>
                </a:solidFill>
                <a:latin typeface="Consolas" panose="020B0609020204030204" pitchFamily="49" charset="0"/>
                <a:cs typeface="Segoe UI Semilight" panose="020B0402040204020203" pitchFamily="34" charset="0"/>
              </a:rPr>
              <a:t>}</a:t>
            </a:r>
            <a:endParaRPr lang="en-US" sz="2400">
              <a:latin typeface="Consolas" panose="020B0609020204030204" pitchFamily="49" charset="0"/>
              <a:cs typeface="Segoe UI Semilight" panose="020B0402040204020203" pitchFamily="34" charset="0"/>
            </a:endParaRPr>
          </a:p>
          <a:p>
            <a:pPr>
              <a:lnSpc>
                <a:spcPct val="110000"/>
              </a:lnSpc>
            </a:pPr>
            <a:endParaRPr lang="en-US" sz="2400">
              <a:solidFill>
                <a:srgbClr val="BFBFBF"/>
              </a:solidFill>
              <a:latin typeface="Consolas" panose="020B0609020204030204" pitchFamily="49" charset="0"/>
              <a:cs typeface="Segoe UI Semilight" panose="020B0402040204020203" pitchFamily="34" charset="0"/>
            </a:endParaRPr>
          </a:p>
          <a:p>
            <a:pPr>
              <a:lnSpc>
                <a:spcPct val="110000"/>
              </a:lnSpc>
            </a:pPr>
            <a:r>
              <a:rPr lang="en-US" sz="2400">
                <a:solidFill>
                  <a:srgbClr val="BFBFBF"/>
                </a:solidFill>
                <a:latin typeface="Consolas" panose="020B0609020204030204" pitchFamily="49" charset="0"/>
                <a:cs typeface="Segoe UI Semilight" panose="020B0402040204020203" pitchFamily="34" charset="0"/>
              </a:rPr>
              <a:t>.main {</a:t>
            </a:r>
            <a:r>
              <a:rPr lang="en-US" sz="2400">
                <a:latin typeface="Consolas" panose="020B0609020204030204" pitchFamily="49" charset="0"/>
                <a:cs typeface="Segoe UI Semilight" panose="020B0402040204020203" pitchFamily="34" charset="0"/>
              </a:rPr>
              <a:t>grid-area: main;</a:t>
            </a:r>
            <a:r>
              <a:rPr lang="en-US" sz="2400">
                <a:solidFill>
                  <a:srgbClr val="BFBFBF"/>
                </a:solidFill>
                <a:latin typeface="Consolas" panose="020B0609020204030204" pitchFamily="49" charset="0"/>
                <a:cs typeface="Segoe UI Semilight" panose="020B0402040204020203" pitchFamily="34" charset="0"/>
              </a:rPr>
              <a:t>}</a:t>
            </a:r>
          </a:p>
          <a:p>
            <a:pPr>
              <a:lnSpc>
                <a:spcPct val="110000"/>
              </a:lnSpc>
            </a:pPr>
            <a:endParaRPr lang="en-US" sz="2400">
              <a:solidFill>
                <a:srgbClr val="BFBFBF"/>
              </a:solidFill>
              <a:latin typeface="Consolas" panose="020B0609020204030204" pitchFamily="49" charset="0"/>
              <a:cs typeface="Segoe UI Semilight" panose="020B0402040204020203" pitchFamily="34" charset="0"/>
            </a:endParaRPr>
          </a:p>
          <a:p>
            <a:pPr>
              <a:lnSpc>
                <a:spcPct val="110000"/>
              </a:lnSpc>
            </a:pPr>
            <a:r>
              <a:rPr lang="en-US" sz="2400">
                <a:solidFill>
                  <a:srgbClr val="BFBFBF"/>
                </a:solidFill>
                <a:latin typeface="Consolas" panose="020B0609020204030204" pitchFamily="49" charset="0"/>
                <a:cs typeface="Segoe UI Semilight" panose="020B0402040204020203" pitchFamily="34" charset="0"/>
              </a:rPr>
              <a:t>.social {</a:t>
            </a:r>
            <a:r>
              <a:rPr lang="en-US" sz="2400">
                <a:latin typeface="Consolas" panose="020B0609020204030204" pitchFamily="49" charset="0"/>
                <a:cs typeface="Segoe UI Semilight" panose="020B0402040204020203" pitchFamily="34" charset="0"/>
              </a:rPr>
              <a:t>grid-area: social;</a:t>
            </a:r>
            <a:r>
              <a:rPr lang="en-US" sz="2400">
                <a:solidFill>
                  <a:srgbClr val="BFBFBF"/>
                </a:solidFill>
                <a:latin typeface="Consolas" panose="020B0609020204030204" pitchFamily="49" charset="0"/>
                <a:cs typeface="Segoe UI Semilight" panose="020B0402040204020203" pitchFamily="34" charset="0"/>
              </a:rPr>
              <a:t>}</a:t>
            </a:r>
            <a:endParaRPr lang="en-US" sz="2400">
              <a:latin typeface="Consolas" panose="020B0609020204030204" pitchFamily="49" charset="0"/>
              <a:cs typeface="Segoe UI Semilight" panose="020B0402040204020203" pitchFamily="34" charset="0"/>
            </a:endParaRPr>
          </a:p>
          <a:p>
            <a:pPr>
              <a:lnSpc>
                <a:spcPct val="110000"/>
              </a:lnSpc>
            </a:pPr>
            <a:endParaRPr lang="en-US" sz="2400">
              <a:solidFill>
                <a:srgbClr val="BFBFBF"/>
              </a:solidFill>
              <a:latin typeface="Consolas" panose="020B0609020204030204" pitchFamily="49" charset="0"/>
              <a:cs typeface="Segoe UI Semilight" panose="020B0402040204020203" pitchFamily="34" charset="0"/>
            </a:endParaRPr>
          </a:p>
          <a:p>
            <a:pPr>
              <a:lnSpc>
                <a:spcPct val="110000"/>
              </a:lnSpc>
            </a:pPr>
            <a:r>
              <a:rPr lang="en-US" sz="2400">
                <a:solidFill>
                  <a:srgbClr val="BFBFBF"/>
                </a:solidFill>
                <a:latin typeface="Consolas" panose="020B0609020204030204" pitchFamily="49" charset="0"/>
                <a:cs typeface="Segoe UI Semilight" panose="020B0402040204020203" pitchFamily="34" charset="0"/>
              </a:rPr>
              <a:t>.footer {</a:t>
            </a:r>
            <a:r>
              <a:rPr lang="en-US" sz="2400">
                <a:latin typeface="Consolas" panose="020B0609020204030204" pitchFamily="49" charset="0"/>
                <a:cs typeface="Segoe UI Semilight" panose="020B0402040204020203" pitchFamily="34" charset="0"/>
              </a:rPr>
              <a:t>grid-area: foot;</a:t>
            </a:r>
            <a:r>
              <a:rPr lang="en-US" sz="2400">
                <a:solidFill>
                  <a:srgbClr val="BFBFBF"/>
                </a:solidFill>
                <a:latin typeface="Consolas" panose="020B0609020204030204" pitchFamily="49" charset="0"/>
                <a:cs typeface="Segoe UI Semilight" panose="020B0402040204020203" pitchFamily="34" charset="0"/>
              </a:rPr>
              <a:t>}</a:t>
            </a:r>
            <a:endParaRPr lang="en-US" sz="2400">
              <a:solidFill>
                <a:sysClr val="windowText" lastClr="000000"/>
              </a:solidFill>
              <a:latin typeface="Consolas" panose="020B0609020204030204" pitchFamily="49" charset="0"/>
              <a:cs typeface="Segoe UI Semilight" panose="020B0402040204020203" pitchFamily="34" charset="0"/>
            </a:endParaRPr>
          </a:p>
        </p:txBody>
      </p:sp>
    </p:spTree>
    <p:extLst>
      <p:ext uri="{BB962C8B-B14F-4D97-AF65-F5344CB8AC3E}">
        <p14:creationId xmlns:p14="http://schemas.microsoft.com/office/powerpoint/2010/main" val="419546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1200329"/>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IMPLICIT PLACEMENT</a:t>
            </a:r>
          </a:p>
          <a:p>
            <a:r>
              <a:rPr lang="en-US" sz="3600">
                <a:latin typeface="Segoe UI Light" panose="020B0502040204020203" pitchFamily="34" charset="0"/>
                <a:cs typeface="Segoe UI Light" panose="020B0502040204020203" pitchFamily="34" charset="0"/>
              </a:rPr>
              <a:t>AND AUTO-FILL/FIT</a:t>
            </a:r>
          </a:p>
        </p:txBody>
      </p:sp>
    </p:spTree>
    <p:extLst>
      <p:ext uri="{BB962C8B-B14F-4D97-AF65-F5344CB8AC3E}">
        <p14:creationId xmlns:p14="http://schemas.microsoft.com/office/powerpoint/2010/main" val="7359007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F9C572-4B34-4DCC-9588-87492D46C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857" cy="5619432"/>
          </a:xfrm>
          <a:prstGeom prst="rect">
            <a:avLst/>
          </a:prstGeom>
        </p:spPr>
      </p:pic>
    </p:spTree>
    <p:extLst>
      <p:ext uri="{BB962C8B-B14F-4D97-AF65-F5344CB8AC3E}">
        <p14:creationId xmlns:p14="http://schemas.microsoft.com/office/powerpoint/2010/main" val="17703648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3" cy="4332277"/>
          </a:xfrm>
          <a:prstGeom prst="rect">
            <a:avLst/>
          </a:prstGeom>
        </p:spPr>
      </p:pic>
      <p:sp>
        <p:nvSpPr>
          <p:cNvPr id="7" name="Rectangle 6">
            <a:extLst>
              <a:ext uri="{FF2B5EF4-FFF2-40B4-BE49-F238E27FC236}">
                <a16:creationId xmlns:a16="http://schemas.microsoft.com/office/drawing/2014/main" id="{AD627B31-8ECB-4511-98A8-0C568E13DAFC}"/>
              </a:ext>
            </a:extLst>
          </p:cNvPr>
          <p:cNvSpPr/>
          <p:nvPr/>
        </p:nvSpPr>
        <p:spPr>
          <a:xfrm>
            <a:off x="6727387" y="1147286"/>
            <a:ext cx="3325875" cy="393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Rectangle 7">
            <a:extLst>
              <a:ext uri="{FF2B5EF4-FFF2-40B4-BE49-F238E27FC236}">
                <a16:creationId xmlns:a16="http://schemas.microsoft.com/office/drawing/2014/main" id="{EE148036-2782-4AE3-9801-8B5D1EF2C0CE}"/>
              </a:ext>
            </a:extLst>
          </p:cNvPr>
          <p:cNvSpPr/>
          <p:nvPr/>
        </p:nvSpPr>
        <p:spPr>
          <a:xfrm>
            <a:off x="6727388" y="776384"/>
            <a:ext cx="3796233"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B9634F96-4F8D-47FB-B715-8B9871531E47}"/>
              </a:ext>
            </a:extLst>
          </p:cNvPr>
          <p:cNvSpPr/>
          <p:nvPr/>
        </p:nvSpPr>
        <p:spPr>
          <a:xfrm>
            <a:off x="6727387" y="1520051"/>
            <a:ext cx="3325875" cy="47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0" name="Straight Connector 9">
            <a:extLst>
              <a:ext uri="{FF2B5EF4-FFF2-40B4-BE49-F238E27FC236}">
                <a16:creationId xmlns:a16="http://schemas.microsoft.com/office/drawing/2014/main" id="{D195C681-BD18-4CCD-A69D-35F72EA021C0}"/>
              </a:ext>
            </a:extLst>
          </p:cNvPr>
          <p:cNvCxnSpPr/>
          <p:nvPr/>
        </p:nvCxnSpPr>
        <p:spPr>
          <a:xfrm>
            <a:off x="630455"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6C16053-F135-4C5E-A68D-95D9B083C555}"/>
              </a:ext>
            </a:extLst>
          </p:cNvPr>
          <p:cNvCxnSpPr/>
          <p:nvPr/>
        </p:nvCxnSpPr>
        <p:spPr>
          <a:xfrm>
            <a:off x="1357162"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67E96AE-245F-4148-8F05-4005EC5A7F94}"/>
              </a:ext>
            </a:extLst>
          </p:cNvPr>
          <p:cNvCxnSpPr/>
          <p:nvPr/>
        </p:nvCxnSpPr>
        <p:spPr>
          <a:xfrm>
            <a:off x="1463040"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99B718-8289-4603-A758-3958A9B7F286}"/>
              </a:ext>
            </a:extLst>
          </p:cNvPr>
          <p:cNvCxnSpPr/>
          <p:nvPr/>
        </p:nvCxnSpPr>
        <p:spPr>
          <a:xfrm>
            <a:off x="2180121"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2DC537-ECBA-4B41-89AF-C64FBF868FB2}"/>
              </a:ext>
            </a:extLst>
          </p:cNvPr>
          <p:cNvCxnSpPr/>
          <p:nvPr/>
        </p:nvCxnSpPr>
        <p:spPr>
          <a:xfrm>
            <a:off x="2286001"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8B1890-2924-4BDF-AC5F-932B83137A45}"/>
              </a:ext>
            </a:extLst>
          </p:cNvPr>
          <p:cNvCxnSpPr/>
          <p:nvPr/>
        </p:nvCxnSpPr>
        <p:spPr>
          <a:xfrm>
            <a:off x="2998269"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6A2859A-43CF-4D33-8EAB-CBCD3E569A47}"/>
              </a:ext>
            </a:extLst>
          </p:cNvPr>
          <p:cNvCxnSpPr/>
          <p:nvPr/>
        </p:nvCxnSpPr>
        <p:spPr>
          <a:xfrm>
            <a:off x="3104147"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334BDD-CCB5-48F1-A9D1-2F914B61CB0B}"/>
              </a:ext>
            </a:extLst>
          </p:cNvPr>
          <p:cNvCxnSpPr/>
          <p:nvPr/>
        </p:nvCxnSpPr>
        <p:spPr>
          <a:xfrm>
            <a:off x="3821228"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504826-D092-4161-8C9B-B1272E271AE7}"/>
              </a:ext>
            </a:extLst>
          </p:cNvPr>
          <p:cNvCxnSpPr/>
          <p:nvPr/>
        </p:nvCxnSpPr>
        <p:spPr>
          <a:xfrm>
            <a:off x="3922293"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FCA80A-164B-4282-BF12-CE9C957723DE}"/>
              </a:ext>
            </a:extLst>
          </p:cNvPr>
          <p:cNvCxnSpPr/>
          <p:nvPr/>
        </p:nvCxnSpPr>
        <p:spPr>
          <a:xfrm>
            <a:off x="4639376"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F2624A-1FA8-45BC-A9DF-3E587C4103E5}"/>
              </a:ext>
            </a:extLst>
          </p:cNvPr>
          <p:cNvCxnSpPr/>
          <p:nvPr/>
        </p:nvCxnSpPr>
        <p:spPr>
          <a:xfrm>
            <a:off x="4740440"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7F0E96A-71E8-43BD-9934-2BBA9B91FB51}"/>
              </a:ext>
            </a:extLst>
          </p:cNvPr>
          <p:cNvCxnSpPr/>
          <p:nvPr/>
        </p:nvCxnSpPr>
        <p:spPr>
          <a:xfrm>
            <a:off x="5457523"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F5AFC3-AC1A-46C1-890B-82A734B5EA3E}"/>
              </a:ext>
            </a:extLst>
          </p:cNvPr>
          <p:cNvSpPr txBox="1"/>
          <p:nvPr/>
        </p:nvSpPr>
        <p:spPr>
          <a:xfrm>
            <a:off x="6355624" y="294503"/>
            <a:ext cx="5484520" cy="3748719"/>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65000"/>
                  </a:prstClr>
                </a:solidFill>
                <a:effectLst/>
                <a:uLnTx/>
                <a:uFillTx/>
                <a:latin typeface="Consolas" panose="020B0609020204030204" pitchFamily="49" charset="0"/>
                <a:ea typeface="+mn-ea"/>
                <a:cs typeface="Segoe UI Semilight" panose="020B0402040204020203" pitchFamily="34" charset="0"/>
              </a:rPr>
              <a:t>.posts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Segoe UI Semilight" panose="020B0402040204020203" pitchFamily="34" charset="0"/>
              </a:rPr>
              <a:t>  grid-template-columns:</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Segoe UI Semilight" panose="020B0402040204020203" pitchFamily="34" charset="0"/>
              </a:rPr>
              <a:t>  repeat(auto-fit,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Segoe UI Semilight" panose="020B0402040204020203" pitchFamily="34" charset="0"/>
              </a:rPr>
              <a:t>  minmax(12em, 1fr));</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a:t>
            </a:r>
            <a:r>
              <a:rPr kumimoji="0" lang="en-US" sz="2400" b="0" i="0" u="none" strike="noStrike" kern="1200" cap="none" spc="0" normalizeH="0" baseline="0" noProof="0" err="1">
                <a:ln>
                  <a:noFill/>
                </a:ln>
                <a:solidFill>
                  <a:srgbClr val="A6A6A6"/>
                </a:solidFill>
                <a:effectLst/>
                <a:uLnTx/>
                <a:uFillTx/>
                <a:latin typeface="Consolas" panose="020B0609020204030204" pitchFamily="49" charset="0"/>
                <a:ea typeface="+mn-ea"/>
                <a:cs typeface="Segoe UI Semilight" panose="020B0402040204020203" pitchFamily="34" charset="0"/>
              </a:rPr>
              <a:t>post-preview:first-child</a:t>
            </a: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  </a:t>
            </a:r>
            <a:r>
              <a:rPr kumimoji="0" lang="en-US" sz="2400" b="0" i="0" u="none" strike="noStrike" kern="1200" cap="none" spc="0" normalizeH="0" baseline="0" noProof="0">
                <a:ln>
                  <a:noFill/>
                </a:ln>
                <a:solidFill>
                  <a:srgbClr val="FFD679"/>
                </a:solidFill>
                <a:effectLst/>
                <a:uLnTx/>
                <a:uFillTx/>
                <a:latin typeface="Consolas" panose="020B0609020204030204" pitchFamily="49" charset="0"/>
                <a:ea typeface="+mn-ea"/>
                <a:cs typeface="Segoe UI Semilight" panose="020B0402040204020203" pitchFamily="34" charset="0"/>
              </a:rPr>
              <a:t>grid-column: </a:t>
            </a:r>
            <a:r>
              <a:rPr kumimoji="0" lang="en-US" sz="2400" b="0" i="0" u="none" strike="noStrike" kern="1200" cap="none" spc="0" normalizeH="0" baseline="0" noProof="0">
                <a:ln>
                  <a:noFill/>
                </a:ln>
                <a:solidFill>
                  <a:prstClr val="white"/>
                </a:solidFill>
                <a:effectLst/>
                <a:uLnTx/>
                <a:uFillTx/>
                <a:latin typeface="Consolas" panose="020B0609020204030204" pitchFamily="49" charset="0"/>
                <a:ea typeface="+mn-ea"/>
                <a:cs typeface="Segoe UI Semilight" panose="020B0402040204020203" pitchFamily="34" charset="0"/>
              </a:rPr>
              <a:t>1 / span 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a:t>
            </a:r>
          </a:p>
        </p:txBody>
      </p:sp>
    </p:spTree>
    <p:extLst>
      <p:ext uri="{BB962C8B-B14F-4D97-AF65-F5344CB8AC3E}">
        <p14:creationId xmlns:p14="http://schemas.microsoft.com/office/powerpoint/2010/main" val="358703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8BD2B7-2CC3-468B-9B19-6FB2EEF743ED}"/>
              </a:ext>
            </a:extLst>
          </p:cNvPr>
          <p:cNvSpPr txBox="1"/>
          <p:nvPr/>
        </p:nvSpPr>
        <p:spPr>
          <a:xfrm>
            <a:off x="6355624" y="294503"/>
            <a:ext cx="5484520" cy="3748719"/>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65000"/>
                  </a:prstClr>
                </a:solidFill>
                <a:effectLst/>
                <a:uLnTx/>
                <a:uFillTx/>
                <a:latin typeface="Consolas" panose="020B0609020204030204" pitchFamily="49" charset="0"/>
                <a:ea typeface="+mn-ea"/>
                <a:cs typeface="Segoe UI Semilight" panose="020B0402040204020203" pitchFamily="34" charset="0"/>
              </a:rPr>
              <a:t>.posts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Segoe UI Semilight" panose="020B0402040204020203" pitchFamily="34" charset="0"/>
              </a:rPr>
              <a:t>  </a:t>
            </a:r>
            <a:r>
              <a:rPr kumimoji="0" lang="en-US" sz="2400" b="0" i="0" u="none" strike="noStrike" kern="1200" cap="none" spc="0" normalizeH="0" baseline="0" noProof="0">
                <a:ln>
                  <a:noFill/>
                </a:ln>
                <a:solidFill>
                  <a:srgbClr val="FFD679"/>
                </a:solidFill>
                <a:effectLst/>
                <a:uLnTx/>
                <a:uFillTx/>
                <a:latin typeface="Consolas" panose="020B0609020204030204" pitchFamily="49" charset="0"/>
                <a:ea typeface="+mn-ea"/>
                <a:cs typeface="Segoe UI Semilight" panose="020B0402040204020203" pitchFamily="34" charset="0"/>
              </a:rPr>
              <a:t>grid-template-columns:</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Segoe UI Semilight" panose="020B0402040204020203" pitchFamily="34" charset="0"/>
              </a:rPr>
              <a:t>  </a:t>
            </a:r>
            <a:r>
              <a:rPr kumimoji="0" lang="en-US" sz="2400" b="0" i="0" u="none" strike="noStrike" kern="1200" cap="none" spc="0" normalizeH="0" baseline="0" noProof="0">
                <a:ln>
                  <a:noFill/>
                </a:ln>
                <a:solidFill>
                  <a:prstClr val="white"/>
                </a:solidFill>
                <a:effectLst/>
                <a:uLnTx/>
                <a:uFillTx/>
                <a:latin typeface="Consolas" panose="020B0609020204030204" pitchFamily="49" charset="0"/>
                <a:ea typeface="+mn-ea"/>
                <a:cs typeface="Segoe UI Semilight" panose="020B0402040204020203" pitchFamily="34" charset="0"/>
              </a:rPr>
              <a:t>repeat(auto-fit,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onsolas" panose="020B0609020204030204" pitchFamily="49" charset="0"/>
                <a:ea typeface="+mn-ea"/>
                <a:cs typeface="Segoe UI Semilight" panose="020B0402040204020203" pitchFamily="34" charset="0"/>
              </a:rPr>
              <a:t>  minmax(12em, 1fr));</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a:t>
            </a:r>
            <a:r>
              <a:rPr kumimoji="0" lang="en-US" sz="2400" b="0" i="0" u="none" strike="noStrike" kern="1200" cap="none" spc="0" normalizeH="0" baseline="0" noProof="0" err="1">
                <a:ln>
                  <a:noFill/>
                </a:ln>
                <a:solidFill>
                  <a:srgbClr val="A6A6A6"/>
                </a:solidFill>
                <a:effectLst/>
                <a:uLnTx/>
                <a:uFillTx/>
                <a:latin typeface="Consolas" panose="020B0609020204030204" pitchFamily="49" charset="0"/>
                <a:ea typeface="+mn-ea"/>
                <a:cs typeface="Segoe UI Semilight" panose="020B0402040204020203" pitchFamily="34" charset="0"/>
              </a:rPr>
              <a:t>post-preview:first-child</a:t>
            </a: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  </a:t>
            </a:r>
            <a:r>
              <a:rPr kumimoji="0" lang="en-US" sz="2400" b="0" i="0" u="none" strike="noStrike" kern="1200" cap="none" spc="0" normalizeH="0" baseline="0" noProof="0">
                <a:ln>
                  <a:noFill/>
                </a:ln>
                <a:solidFill>
                  <a:srgbClr val="FFD679"/>
                </a:solidFill>
                <a:effectLst/>
                <a:uLnTx/>
                <a:uFillTx/>
                <a:latin typeface="Consolas" panose="020B0609020204030204" pitchFamily="49" charset="0"/>
                <a:ea typeface="+mn-ea"/>
                <a:cs typeface="Segoe UI Semilight" panose="020B0402040204020203" pitchFamily="34" charset="0"/>
              </a:rPr>
              <a:t>grid-column: </a:t>
            </a:r>
            <a:r>
              <a:rPr kumimoji="0" lang="en-US" sz="2400" b="0" i="0" u="none" strike="noStrike" kern="1200" cap="none" spc="0" normalizeH="0" baseline="0" noProof="0">
                <a:ln>
                  <a:noFill/>
                </a:ln>
                <a:solidFill>
                  <a:prstClr val="white"/>
                </a:solidFill>
                <a:effectLst/>
                <a:uLnTx/>
                <a:uFillTx/>
                <a:latin typeface="Consolas" panose="020B0609020204030204" pitchFamily="49" charset="0"/>
                <a:ea typeface="+mn-ea"/>
                <a:cs typeface="Segoe UI Semilight" panose="020B0402040204020203" pitchFamily="34" charset="0"/>
              </a:rPr>
              <a:t>1 / span 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a:t>
            </a:r>
          </a:p>
        </p:txBody>
      </p:sp>
      <p:pic>
        <p:nvPicPr>
          <p:cNvPr id="3" name="Picture 2">
            <a:extLst>
              <a:ext uri="{FF2B5EF4-FFF2-40B4-BE49-F238E27FC236}">
                <a16:creationId xmlns:a16="http://schemas.microsoft.com/office/drawing/2014/main" id="{7C46EBCF-F365-456E-9B49-FB8BBAFB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3908967" cy="4330711"/>
          </a:xfrm>
          <a:prstGeom prst="rect">
            <a:avLst/>
          </a:prstGeom>
        </p:spPr>
      </p:pic>
      <p:sp>
        <p:nvSpPr>
          <p:cNvPr id="2" name="Rectangle 1">
            <a:extLst>
              <a:ext uri="{FF2B5EF4-FFF2-40B4-BE49-F238E27FC236}">
                <a16:creationId xmlns:a16="http://schemas.microsoft.com/office/drawing/2014/main" id="{A83FEBF8-D57A-48B2-AA72-5E8BB03B7339}"/>
              </a:ext>
            </a:extLst>
          </p:cNvPr>
          <p:cNvSpPr/>
          <p:nvPr/>
        </p:nvSpPr>
        <p:spPr>
          <a:xfrm>
            <a:off x="630456" y="2098308"/>
            <a:ext cx="3493970" cy="270404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949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B9B8C7-08A1-4680-992B-4F93233F3964}"/>
              </a:ext>
            </a:extLst>
          </p:cNvPr>
          <p:cNvSpPr/>
          <p:nvPr/>
        </p:nvSpPr>
        <p:spPr>
          <a:xfrm>
            <a:off x="9454231" y="1148578"/>
            <a:ext cx="87643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6" name="TextBox 5">
            <a:extLst>
              <a:ext uri="{FF2B5EF4-FFF2-40B4-BE49-F238E27FC236}">
                <a16:creationId xmlns:a16="http://schemas.microsoft.com/office/drawing/2014/main" id="{43E3C760-3AEB-4226-B0A7-6C7E4A6AE53E}"/>
              </a:ext>
            </a:extLst>
          </p:cNvPr>
          <p:cNvSpPr txBox="1"/>
          <p:nvPr/>
        </p:nvSpPr>
        <p:spPr>
          <a:xfrm>
            <a:off x="6355624" y="294503"/>
            <a:ext cx="5484520" cy="3342453"/>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65000"/>
                  </a:prstClr>
                </a:solidFill>
                <a:effectLst/>
                <a:uLnTx/>
                <a:uFillTx/>
                <a:latin typeface="Consolas" panose="020B0609020204030204" pitchFamily="49" charset="0"/>
                <a:ea typeface="+mn-ea"/>
                <a:cs typeface="Segoe UI Semilight" panose="020B0402040204020203" pitchFamily="34" charset="0"/>
              </a:rPr>
              <a:t>.posts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Segoe UI Semilight" panose="020B0402040204020203" pitchFamily="34" charset="0"/>
              </a:rPr>
              <a:t>  </a:t>
            </a:r>
            <a:r>
              <a:rPr kumimoji="0" lang="en-US" sz="2400" b="0" i="0" u="none" strike="noStrike" kern="1200" cap="none" spc="0" normalizeH="0" baseline="0" noProof="0">
                <a:ln>
                  <a:noFill/>
                </a:ln>
                <a:solidFill>
                  <a:srgbClr val="FFD679"/>
                </a:solidFill>
                <a:effectLst/>
                <a:uLnTx/>
                <a:uFillTx/>
                <a:latin typeface="Consolas" panose="020B0609020204030204" pitchFamily="49" charset="0"/>
                <a:ea typeface="+mn-ea"/>
                <a:cs typeface="Segoe UI Semilight" panose="020B0402040204020203" pitchFamily="34" charset="0"/>
              </a:rPr>
              <a:t>grid-template-columns:</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Segoe UI Semilight" panose="020B0402040204020203" pitchFamily="34" charset="0"/>
              </a:rPr>
              <a:t>  </a:t>
            </a:r>
            <a:r>
              <a:rPr kumimoji="0" lang="en-US" sz="2400" b="0" i="0" u="none" strike="noStrike" kern="1200" cap="none" spc="0" normalizeH="0" baseline="0" noProof="0">
                <a:ln>
                  <a:noFill/>
                </a:ln>
                <a:solidFill>
                  <a:prstClr val="white"/>
                </a:solidFill>
                <a:effectLst/>
                <a:uLnTx/>
                <a:uFillTx/>
                <a:latin typeface="Consolas" panose="020B0609020204030204" pitchFamily="49" charset="0"/>
                <a:ea typeface="+mn-ea"/>
                <a:cs typeface="Segoe UI Semilight" panose="020B0402040204020203" pitchFamily="34" charset="0"/>
              </a:rPr>
              <a:t>repeat(auto-fit,</a:t>
            </a:r>
            <a:r>
              <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Segoe UI Semilight" panose="020B0402040204020203" pitchFamily="34" charset="0"/>
              </a:rPr>
              <a:t>12em)</a:t>
            </a:r>
            <a:r>
              <a:rPr kumimoji="0" lang="en-US" sz="2400" b="0" i="0" u="none" strike="noStrike" kern="1200" cap="none" spc="0" normalizeH="0" baseline="0" noProof="0">
                <a:ln>
                  <a:noFill/>
                </a:ln>
                <a:solidFill>
                  <a:prstClr val="white"/>
                </a:solidFill>
                <a:effectLst/>
                <a:uLnTx/>
                <a:uFillTx/>
                <a:latin typeface="Consolas" panose="020B0609020204030204" pitchFamily="49" charset="0"/>
                <a:ea typeface="+mn-ea"/>
                <a:cs typeface="Segoe UI Semilight" panose="020B0402040204020203" pitchFamily="34"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a:t>
            </a:r>
          </a:p>
          <a:p>
            <a:pPr marL="0" marR="0" lvl="0" indent="0" algn="l" defTabSz="914400" rtl="0" eaLnBrk="1" fontAlgn="auto" latinLnBrk="0" hangingPunct="1">
              <a:lnSpc>
                <a:spcPct val="11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endParaRP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a:t>
            </a:r>
            <a:r>
              <a:rPr kumimoji="0" lang="en-US" sz="2400" b="0" i="0" u="none" strike="noStrike" kern="1200" cap="none" spc="0" normalizeH="0" baseline="0" noProof="0" err="1">
                <a:ln>
                  <a:noFill/>
                </a:ln>
                <a:solidFill>
                  <a:srgbClr val="A6A6A6"/>
                </a:solidFill>
                <a:effectLst/>
                <a:uLnTx/>
                <a:uFillTx/>
                <a:latin typeface="Consolas" panose="020B0609020204030204" pitchFamily="49" charset="0"/>
                <a:ea typeface="+mn-ea"/>
                <a:cs typeface="Segoe UI Semilight" panose="020B0402040204020203" pitchFamily="34" charset="0"/>
              </a:rPr>
              <a:t>post-preview:first-child</a:t>
            </a: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  </a:t>
            </a:r>
            <a:r>
              <a:rPr kumimoji="0" lang="en-US" sz="2400" b="0" i="0" u="none" strike="noStrike" kern="1200" cap="none" spc="0" normalizeH="0" baseline="0" noProof="0">
                <a:ln>
                  <a:noFill/>
                </a:ln>
                <a:solidFill>
                  <a:srgbClr val="FFD679"/>
                </a:solidFill>
                <a:effectLst/>
                <a:uLnTx/>
                <a:uFillTx/>
                <a:latin typeface="Consolas" panose="020B0609020204030204" pitchFamily="49" charset="0"/>
                <a:ea typeface="+mn-ea"/>
                <a:cs typeface="Segoe UI Semilight" panose="020B0402040204020203" pitchFamily="34" charset="0"/>
              </a:rPr>
              <a:t>grid-column: </a:t>
            </a:r>
            <a:r>
              <a:rPr kumimoji="0" lang="en-US" sz="2400" b="0" i="0" u="none" strike="noStrike" kern="1200" cap="none" spc="0" normalizeH="0" baseline="0" noProof="0">
                <a:ln>
                  <a:noFill/>
                </a:ln>
                <a:solidFill>
                  <a:prstClr val="white"/>
                </a:solidFill>
                <a:effectLst/>
                <a:uLnTx/>
                <a:uFillTx/>
                <a:latin typeface="Consolas" panose="020B0609020204030204" pitchFamily="49" charset="0"/>
                <a:ea typeface="+mn-ea"/>
                <a:cs typeface="Segoe UI Semilight" panose="020B0402040204020203" pitchFamily="34" charset="0"/>
              </a:rPr>
              <a:t>1 / span 2;</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A6A6A6"/>
                </a:solidFill>
                <a:effectLst/>
                <a:uLnTx/>
                <a:uFillTx/>
                <a:latin typeface="Consolas" panose="020B0609020204030204" pitchFamily="49" charset="0"/>
                <a:ea typeface="+mn-ea"/>
                <a:cs typeface="Segoe UI Semilight" panose="020B0402040204020203" pitchFamily="34" charset="0"/>
              </a:rPr>
              <a:t>}</a:t>
            </a:r>
          </a:p>
        </p:txBody>
      </p:sp>
      <p:pic>
        <p:nvPicPr>
          <p:cNvPr id="3" name="Picture 2">
            <a:extLst>
              <a:ext uri="{FF2B5EF4-FFF2-40B4-BE49-F238E27FC236}">
                <a16:creationId xmlns:a16="http://schemas.microsoft.com/office/drawing/2014/main" id="{7C46EBCF-F365-456E-9B49-FB8BBAFB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3908966" cy="4330711"/>
          </a:xfrm>
          <a:prstGeom prst="rect">
            <a:avLst/>
          </a:prstGeom>
        </p:spPr>
      </p:pic>
      <p:sp>
        <p:nvSpPr>
          <p:cNvPr id="9" name="Rectangle 8">
            <a:extLst>
              <a:ext uri="{FF2B5EF4-FFF2-40B4-BE49-F238E27FC236}">
                <a16:creationId xmlns:a16="http://schemas.microsoft.com/office/drawing/2014/main" id="{B39338FA-83F2-4EDD-82F6-3F43EA166478}"/>
              </a:ext>
            </a:extLst>
          </p:cNvPr>
          <p:cNvSpPr/>
          <p:nvPr/>
        </p:nvSpPr>
        <p:spPr>
          <a:xfrm>
            <a:off x="630456" y="2098308"/>
            <a:ext cx="3493970" cy="270404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40464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46EBCF-F365-456E-9B49-FB8BBAFB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3908966" cy="4330711"/>
          </a:xfrm>
          <a:prstGeom prst="rect">
            <a:avLst/>
          </a:prstGeom>
        </p:spPr>
      </p:pic>
      <p:sp>
        <p:nvSpPr>
          <p:cNvPr id="9" name="Rectangle 8">
            <a:extLst>
              <a:ext uri="{FF2B5EF4-FFF2-40B4-BE49-F238E27FC236}">
                <a16:creationId xmlns:a16="http://schemas.microsoft.com/office/drawing/2014/main" id="{D7C5592C-7737-4023-8D1A-848017F88BA2}"/>
              </a:ext>
            </a:extLst>
          </p:cNvPr>
          <p:cNvSpPr/>
          <p:nvPr/>
        </p:nvSpPr>
        <p:spPr>
          <a:xfrm>
            <a:off x="630456" y="2098308"/>
            <a:ext cx="3493970" cy="270404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3900BB47-D606-4BE1-A182-9748C1649502}"/>
              </a:ext>
            </a:extLst>
          </p:cNvPr>
          <p:cNvSpPr/>
          <p:nvPr/>
        </p:nvSpPr>
        <p:spPr>
          <a:xfrm>
            <a:off x="9556858" y="1536698"/>
            <a:ext cx="1347536"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Rectangle 10">
            <a:extLst>
              <a:ext uri="{FF2B5EF4-FFF2-40B4-BE49-F238E27FC236}">
                <a16:creationId xmlns:a16="http://schemas.microsoft.com/office/drawing/2014/main" id="{F441CF53-7CC1-41D8-A41C-146E14E37E07}"/>
              </a:ext>
            </a:extLst>
          </p:cNvPr>
          <p:cNvSpPr/>
          <p:nvPr/>
        </p:nvSpPr>
        <p:spPr>
          <a:xfrm>
            <a:off x="6791326" y="1536698"/>
            <a:ext cx="2765532"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a:extLst>
              <a:ext uri="{FF2B5EF4-FFF2-40B4-BE49-F238E27FC236}">
                <a16:creationId xmlns:a16="http://schemas.microsoft.com/office/drawing/2014/main" id="{7C8A0BE1-F04E-413C-B9FE-038C088AE1F4}"/>
              </a:ext>
            </a:extLst>
          </p:cNvPr>
          <p:cNvSpPr txBox="1"/>
          <p:nvPr/>
        </p:nvSpPr>
        <p:spPr>
          <a:xfrm>
            <a:off x="6355624" y="294503"/>
            <a:ext cx="5484520" cy="2086725"/>
          </a:xfrm>
          <a:prstGeom prst="rect">
            <a:avLst/>
          </a:prstGeom>
          <a:noFill/>
        </p:spPr>
        <p:txBody>
          <a:bodyPr wrap="square"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Segoe UI Semilight" panose="020B0402040204020203" pitchFamily="34" charset="0"/>
              </a:rPr>
              <a:t>.posts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6A6A6"/>
                </a:solidFill>
                <a:effectLst/>
                <a:uLnTx/>
                <a:uFillTx/>
                <a:latin typeface="Consolas" panose="020B0609020204030204" pitchFamily="49" charset="0"/>
                <a:ea typeface="+mn-ea"/>
                <a:cs typeface="Segoe UI Semilight" panose="020B0402040204020203" pitchFamily="34" charset="0"/>
              </a:rPr>
              <a:t>  </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Semilight" panose="020B0402040204020203" pitchFamily="34" charset="0"/>
              </a:rPr>
              <a:t>grid-template-columns: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Semilight" panose="020B0402040204020203" pitchFamily="34" charset="0"/>
              </a:rPr>
              <a:t>  repeat(auto-fit, 12em);</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light" panose="020B0402040204020203" pitchFamily="34" charset="0"/>
              </a:rPr>
              <a:t>  justify-content: center;</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6A6A6"/>
                </a:solidFill>
                <a:effectLst/>
                <a:uLnTx/>
                <a:uFillTx/>
                <a:latin typeface="Consolas" panose="020B0609020204030204" pitchFamily="49" charset="0"/>
                <a:ea typeface="+mn-ea"/>
                <a:cs typeface="Segoe UI Semilight" panose="020B0402040204020203" pitchFamily="34" charset="0"/>
              </a:rPr>
              <a:t>}</a:t>
            </a:r>
          </a:p>
        </p:txBody>
      </p:sp>
    </p:spTree>
    <p:extLst>
      <p:ext uri="{BB962C8B-B14F-4D97-AF65-F5344CB8AC3E}">
        <p14:creationId xmlns:p14="http://schemas.microsoft.com/office/powerpoint/2010/main" val="146796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E6074E-ADBF-4E66-B3C5-0C5E0983841F}"/>
              </a:ext>
            </a:extLst>
          </p:cNvPr>
          <p:cNvSpPr/>
          <p:nvPr/>
        </p:nvSpPr>
        <p:spPr>
          <a:xfrm>
            <a:off x="9556858" y="1536698"/>
            <a:ext cx="248274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10" name="Rectangle 9">
            <a:extLst>
              <a:ext uri="{FF2B5EF4-FFF2-40B4-BE49-F238E27FC236}">
                <a16:creationId xmlns:a16="http://schemas.microsoft.com/office/drawing/2014/main" id="{AE7A754C-16A1-4058-8D33-B7C9641FC6F9}"/>
              </a:ext>
            </a:extLst>
          </p:cNvPr>
          <p:cNvSpPr/>
          <p:nvPr/>
        </p:nvSpPr>
        <p:spPr>
          <a:xfrm>
            <a:off x="6791326" y="1536698"/>
            <a:ext cx="2765532"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3" name="Picture 2">
            <a:extLst>
              <a:ext uri="{FF2B5EF4-FFF2-40B4-BE49-F238E27FC236}">
                <a16:creationId xmlns:a16="http://schemas.microsoft.com/office/drawing/2014/main" id="{7C46EBCF-F365-456E-9B49-FB8BBAFB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3908966" cy="4330710"/>
          </a:xfrm>
          <a:prstGeom prst="rect">
            <a:avLst/>
          </a:prstGeom>
        </p:spPr>
      </p:pic>
      <p:sp>
        <p:nvSpPr>
          <p:cNvPr id="6" name="Rectangle 5">
            <a:extLst>
              <a:ext uri="{FF2B5EF4-FFF2-40B4-BE49-F238E27FC236}">
                <a16:creationId xmlns:a16="http://schemas.microsoft.com/office/drawing/2014/main" id="{7251CD2E-EB97-4887-90CE-AA814ED32823}"/>
              </a:ext>
            </a:extLst>
          </p:cNvPr>
          <p:cNvSpPr/>
          <p:nvPr/>
        </p:nvSpPr>
        <p:spPr>
          <a:xfrm>
            <a:off x="630456" y="2098308"/>
            <a:ext cx="3493970" cy="270404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 name="TextBox 1">
            <a:extLst/>
          </p:cNvPr>
          <p:cNvSpPr txBox="1"/>
          <p:nvPr/>
        </p:nvSpPr>
        <p:spPr>
          <a:xfrm>
            <a:off x="6354791" y="287547"/>
            <a:ext cx="5753125" cy="2086725"/>
          </a:xfrm>
          <a:prstGeom prst="rect">
            <a:avLst/>
          </a:prstGeom>
          <a:noFill/>
        </p:spPr>
        <p:txBody>
          <a:bodyPr wrap="square"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Segoe UI Semilight" panose="020B0402040204020203" pitchFamily="34" charset="0"/>
              </a:rPr>
              <a:t>.posts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6A6A6"/>
                </a:solidFill>
                <a:effectLst/>
                <a:uLnTx/>
                <a:uFillTx/>
                <a:latin typeface="Consolas" panose="020B0609020204030204" pitchFamily="49" charset="0"/>
                <a:ea typeface="+mn-ea"/>
                <a:cs typeface="Segoe UI Semilight" panose="020B0402040204020203" pitchFamily="34" charset="0"/>
              </a:rPr>
              <a:t>  </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Semilight" panose="020B0402040204020203" pitchFamily="34" charset="0"/>
              </a:rPr>
              <a:t>grid-template-columns: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Semilight" panose="020B0402040204020203" pitchFamily="34" charset="0"/>
              </a:rPr>
              <a:t>  repeat(auto-fit, 12em);</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light" panose="020B0402040204020203" pitchFamily="34" charset="0"/>
              </a:rPr>
              <a:t>  justify-content: space-between;</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6A6A6"/>
                </a:solidFill>
                <a:effectLst/>
                <a:uLnTx/>
                <a:uFillTx/>
                <a:latin typeface="Consolas" panose="020B0609020204030204" pitchFamily="49" charset="0"/>
                <a:ea typeface="+mn-ea"/>
                <a:cs typeface="Segoe UI Semilight" panose="020B0402040204020203" pitchFamily="34" charset="0"/>
              </a:rPr>
              <a:t>}</a:t>
            </a:r>
          </a:p>
        </p:txBody>
      </p:sp>
    </p:spTree>
    <p:extLst>
      <p:ext uri="{BB962C8B-B14F-4D97-AF65-F5344CB8AC3E}">
        <p14:creationId xmlns:p14="http://schemas.microsoft.com/office/powerpoint/2010/main" val="3782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p:cNvPr>
          <p:cNvSpPr txBox="1"/>
          <p:nvPr/>
        </p:nvSpPr>
        <p:spPr>
          <a:xfrm>
            <a:off x="6354792" y="287547"/>
            <a:ext cx="5484520" cy="2086725"/>
          </a:xfrm>
          <a:prstGeom prst="rect">
            <a:avLst/>
          </a:prstGeom>
          <a:noFill/>
        </p:spPr>
        <p:txBody>
          <a:bodyPr wrap="square" rtlCol="0" anchor="t">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65000"/>
                  </a:prstClr>
                </a:solidFill>
                <a:effectLst/>
                <a:uLnTx/>
                <a:uFillTx/>
                <a:latin typeface="Consolas" panose="020B0609020204030204" pitchFamily="49" charset="0"/>
                <a:ea typeface="+mn-ea"/>
                <a:cs typeface="Segoe UI Semilight" panose="020B0402040204020203" pitchFamily="34" charset="0"/>
              </a:rPr>
              <a:t>.posts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6A6A6"/>
                </a:solidFill>
                <a:effectLst/>
                <a:uLnTx/>
                <a:uFillTx/>
                <a:latin typeface="Consolas" panose="020B0609020204030204" pitchFamily="49" charset="0"/>
                <a:ea typeface="+mn-ea"/>
                <a:cs typeface="Segoe UI Semilight" panose="020B0402040204020203" pitchFamily="34" charset="0"/>
              </a:rPr>
              <a:t>  </a:t>
            </a: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Semilight" panose="020B0402040204020203" pitchFamily="34" charset="0"/>
              </a:rPr>
              <a:t>grid-template-columns: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Consolas" panose="020B0609020204030204" pitchFamily="49" charset="0"/>
                <a:ea typeface="+mn-ea"/>
                <a:cs typeface="Segoe UI Semilight" panose="020B0402040204020203" pitchFamily="34" charset="0"/>
              </a:rPr>
              <a:t>  repeat(auto-fit, 12em);</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onsolas" panose="020B0609020204030204" pitchFamily="49" charset="0"/>
                <a:ea typeface="+mn-ea"/>
                <a:cs typeface="Segoe UI Semilight" panose="020B0402040204020203" pitchFamily="34" charset="0"/>
              </a:rPr>
              <a:t>  </a:t>
            </a:r>
            <a:r>
              <a:rPr kumimoji="0" lang="en-US" sz="2400" b="0" i="0" u="none" strike="noStrike" kern="1200" cap="none" spc="0" normalizeH="0" baseline="0" noProof="0" dirty="0">
                <a:ln>
                  <a:noFill/>
                </a:ln>
                <a:solidFill>
                  <a:prstClr val="white"/>
                </a:solidFill>
                <a:effectLst/>
                <a:uLnTx/>
                <a:uFillTx/>
                <a:latin typeface="Consolas" panose="020B0609020204030204" pitchFamily="49" charset="0"/>
                <a:ea typeface="+mn-ea"/>
                <a:cs typeface="Segoe UI Semilight" panose="020B0402040204020203" pitchFamily="34" charset="0"/>
              </a:rPr>
              <a:t>justify-content: center;</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A6A6A6"/>
                </a:solidFill>
                <a:effectLst/>
                <a:uLnTx/>
                <a:uFillTx/>
                <a:latin typeface="Consolas" panose="020B0609020204030204" pitchFamily="49" charset="0"/>
                <a:ea typeface="+mn-ea"/>
                <a:cs typeface="Segoe UI Semilight" panose="020B0402040204020203" pitchFamily="34" charset="0"/>
              </a:rPr>
              <a:t>}</a:t>
            </a:r>
          </a:p>
        </p:txBody>
      </p:sp>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2" cy="4332276"/>
          </a:xfrm>
          <a:prstGeom prst="rect">
            <a:avLst/>
          </a:prstGeom>
        </p:spPr>
      </p:pic>
      <p:sp>
        <p:nvSpPr>
          <p:cNvPr id="7" name="Rectangle 6">
            <a:extLst>
              <a:ext uri="{FF2B5EF4-FFF2-40B4-BE49-F238E27FC236}">
                <a16:creationId xmlns:a16="http://schemas.microsoft.com/office/drawing/2014/main" id="{355F7EB0-07F7-432A-920C-547D3C2D805B}"/>
              </a:ext>
            </a:extLst>
          </p:cNvPr>
          <p:cNvSpPr/>
          <p:nvPr/>
        </p:nvSpPr>
        <p:spPr>
          <a:xfrm>
            <a:off x="1559294" y="1679609"/>
            <a:ext cx="3046394" cy="1506353"/>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0775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46F9BB1-0D89-47AD-8590-47A7F662B0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61066"/>
            <a:ext cx="7434841" cy="5013346"/>
          </a:xfrm>
          <a:prstGeom prst="rect">
            <a:avLst/>
          </a:prstGeom>
        </p:spPr>
      </p:pic>
      <p:sp>
        <p:nvSpPr>
          <p:cNvPr id="15" name="TextBox 14">
            <a:extLst>
              <a:ext uri="{FF2B5EF4-FFF2-40B4-BE49-F238E27FC236}">
                <a16:creationId xmlns:a16="http://schemas.microsoft.com/office/drawing/2014/main" id="{EE42622B-EA13-4E6A-8322-5003B4F990EB}"/>
              </a:ext>
            </a:extLst>
          </p:cNvPr>
          <p:cNvSpPr txBox="1"/>
          <p:nvPr/>
        </p:nvSpPr>
        <p:spPr>
          <a:xfrm>
            <a:off x="361576" y="5807186"/>
            <a:ext cx="2471061" cy="400110"/>
          </a:xfrm>
          <a:prstGeom prst="rect">
            <a:avLst/>
          </a:prstGeom>
          <a:noFill/>
        </p:spPr>
        <p:txBody>
          <a:bodyPr wrap="none" rtlCol="0">
            <a:spAutoFit/>
          </a:bodyPr>
          <a:lstStyle/>
          <a:p>
            <a:pPr>
              <a:lnSpc>
                <a:spcPts val="2400"/>
              </a:lnSpc>
            </a:pPr>
            <a:r>
              <a:rPr lang="en-US" sz="1600">
                <a:solidFill>
                  <a:schemeClr val="bg1">
                    <a:lumMod val="75000"/>
                  </a:schemeClr>
                </a:solidFill>
                <a:latin typeface="Segoe UI Semilight" panose="020B0402040204020203" pitchFamily="34" charset="0"/>
                <a:cs typeface="Segoe UI Semilight" panose="020B0402040204020203" pitchFamily="34" charset="0"/>
              </a:rPr>
              <a:t>Photo by </a:t>
            </a:r>
            <a:r>
              <a:rPr lang="en-US" sz="1600" err="1">
                <a:solidFill>
                  <a:schemeClr val="bg1">
                    <a:lumMod val="75000"/>
                  </a:schemeClr>
                </a:solidFill>
                <a:latin typeface="Segoe UI Semilight" panose="020B0402040204020203" pitchFamily="34" charset="0"/>
                <a:cs typeface="Segoe UI Semilight" panose="020B0402040204020203" pitchFamily="34" charset="0"/>
              </a:rPr>
              <a:t>fsHH</a:t>
            </a:r>
            <a:r>
              <a:rPr lang="en-US" sz="1600">
                <a:solidFill>
                  <a:schemeClr val="bg1">
                    <a:lumMod val="75000"/>
                  </a:schemeClr>
                </a:solidFill>
                <a:latin typeface="Segoe UI Semilight" panose="020B0402040204020203" pitchFamily="34" charset="0"/>
                <a:cs typeface="Segoe UI Semilight" panose="020B0402040204020203" pitchFamily="34" charset="0"/>
              </a:rPr>
              <a:t> on </a:t>
            </a:r>
            <a:r>
              <a:rPr lang="en-US" sz="1600" err="1">
                <a:solidFill>
                  <a:schemeClr val="bg1">
                    <a:lumMod val="75000"/>
                  </a:schemeClr>
                </a:solidFill>
                <a:latin typeface="Segoe UI Semilight" panose="020B0402040204020203" pitchFamily="34" charset="0"/>
                <a:cs typeface="Segoe UI Semilight" panose="020B0402040204020203" pitchFamily="34" charset="0"/>
              </a:rPr>
              <a:t>Pixabay</a:t>
            </a:r>
            <a:endParaRPr lang="en-US" sz="1600">
              <a:solidFill>
                <a:schemeClr val="bg1">
                  <a:lumMod val="75000"/>
                </a:schemeClr>
              </a:solidFill>
              <a:latin typeface="Segoe UI Semilight" panose="020B0402040204020203" pitchFamily="34" charset="0"/>
              <a:cs typeface="Segoe UI Semilight" panose="020B0402040204020203" pitchFamily="34" charset="0"/>
            </a:endParaRPr>
          </a:p>
        </p:txBody>
      </p:sp>
      <p:sp>
        <p:nvSpPr>
          <p:cNvPr id="16" name="TextBox 15">
            <a:extLst>
              <a:ext uri="{FF2B5EF4-FFF2-40B4-BE49-F238E27FC236}">
                <a16:creationId xmlns:a16="http://schemas.microsoft.com/office/drawing/2014/main" id="{0A5A1792-1C6D-4531-ACD8-0CD598CCC575}"/>
              </a:ext>
            </a:extLst>
          </p:cNvPr>
          <p:cNvSpPr txBox="1"/>
          <p:nvPr/>
        </p:nvSpPr>
        <p:spPr>
          <a:xfrm>
            <a:off x="685800" y="685800"/>
            <a:ext cx="1621935" cy="646331"/>
          </a:xfrm>
          <a:prstGeom prst="rect">
            <a:avLst/>
          </a:prstGeom>
          <a:solidFill>
            <a:schemeClr val="bg1"/>
          </a:solidFill>
        </p:spPr>
        <p:txBody>
          <a:bodyPr wrap="square" rtlCol="0">
            <a:spAutoFit/>
          </a:bodyPr>
          <a:lstStyle/>
          <a:p>
            <a:r>
              <a:rPr lang="en-US" sz="3600">
                <a:latin typeface="Segoe UI Light" panose="020B0502040204020203" pitchFamily="34" charset="0"/>
                <a:cs typeface="Segoe UI Light" panose="020B0502040204020203" pitchFamily="34" charset="0"/>
              </a:rPr>
              <a:t>FLOATS</a:t>
            </a:r>
          </a:p>
        </p:txBody>
      </p:sp>
      <p:sp>
        <p:nvSpPr>
          <p:cNvPr id="7" name="Rectangle 6">
            <a:extLst>
              <a:ext uri="{FF2B5EF4-FFF2-40B4-BE49-F238E27FC236}">
                <a16:creationId xmlns:a16="http://schemas.microsoft.com/office/drawing/2014/main" id="{369A4331-2501-4F8C-8EF6-56733761F615}"/>
              </a:ext>
            </a:extLst>
          </p:cNvPr>
          <p:cNvSpPr/>
          <p:nvPr/>
        </p:nvSpPr>
        <p:spPr>
          <a:xfrm>
            <a:off x="4136164" y="3132034"/>
            <a:ext cx="1025496" cy="4144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8744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5645ED-E360-42EC-9575-BA69F1D06C5D}"/>
              </a:ext>
            </a:extLst>
          </p:cNvPr>
          <p:cNvSpPr/>
          <p:nvPr/>
        </p:nvSpPr>
        <p:spPr>
          <a:xfrm>
            <a:off x="7960092" y="1157651"/>
            <a:ext cx="1746985"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TextBox 8">
            <a:extLst>
              <a:ext uri="{FF2B5EF4-FFF2-40B4-BE49-F238E27FC236}">
                <a16:creationId xmlns:a16="http://schemas.microsoft.com/office/drawing/2014/main" id="{45B99796-5C43-4CBC-AAF5-B2C8E46D7612}"/>
              </a:ext>
            </a:extLst>
          </p:cNvPr>
          <p:cNvSpPr txBox="1"/>
          <p:nvPr/>
        </p:nvSpPr>
        <p:spPr>
          <a:xfrm>
            <a:off x="6355624" y="280065"/>
            <a:ext cx="5484520" cy="1717393"/>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lumMod val="75000"/>
                  </a:prstClr>
                </a:solidFill>
                <a:effectLst/>
                <a:uLnTx/>
                <a:uFillTx/>
                <a:latin typeface="Consolas" panose="020B0609020204030204" pitchFamily="49" charset="0"/>
                <a:ea typeface="+mn-ea"/>
                <a:cs typeface="Segoe UI Semilight" panose="020B0402040204020203" pitchFamily="34" charset="0"/>
              </a:rPr>
              <a:t>.posts {</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onsolas" panose="020B0609020204030204" pitchFamily="49" charset="0"/>
                <a:ea typeface="+mn-ea"/>
                <a:cs typeface="Segoe UI Semilight" panose="020B0402040204020203" pitchFamily="34" charset="0"/>
              </a:rPr>
              <a:t>  grid-template-columns:</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prstClr val="white"/>
                </a:solidFill>
                <a:effectLst/>
                <a:uLnTx/>
                <a:uFillTx/>
                <a:latin typeface="Consolas" panose="020B0609020204030204" pitchFamily="49" charset="0"/>
                <a:ea typeface="+mn-ea"/>
                <a:cs typeface="Segoe UI Semilight" panose="020B0402040204020203" pitchFamily="34" charset="0"/>
              </a:rPr>
              <a:t>  repeat(</a:t>
            </a:r>
            <a:r>
              <a:rPr kumimoji="0" lang="en-US" sz="2400" b="0" i="0" u="none" strike="noStrike" kern="1200" cap="none" spc="0" normalizeH="0" baseline="0" noProof="0">
                <a:ln>
                  <a:noFill/>
                </a:ln>
                <a:solidFill>
                  <a:prstClr val="black"/>
                </a:solidFill>
                <a:effectLst/>
                <a:uLnTx/>
                <a:uFillTx/>
                <a:latin typeface="Consolas" panose="020B0609020204030204" pitchFamily="49" charset="0"/>
                <a:ea typeface="+mn-ea"/>
                <a:cs typeface="Segoe UI Semilight" panose="020B0402040204020203" pitchFamily="34" charset="0"/>
              </a:rPr>
              <a:t>auto-fill,</a:t>
            </a:r>
            <a:r>
              <a:rPr kumimoji="0" lang="en-US" sz="2400" b="0" i="0" u="none" strike="noStrike" kern="1200" cap="none" spc="0" normalizeH="0" baseline="0" noProof="0">
                <a:ln>
                  <a:noFill/>
                </a:ln>
                <a:solidFill>
                  <a:prstClr val="white"/>
                </a:solidFill>
                <a:effectLst/>
                <a:uLnTx/>
                <a:uFillTx/>
                <a:latin typeface="Consolas" panose="020B0609020204030204" pitchFamily="49" charset="0"/>
                <a:ea typeface="+mn-ea"/>
                <a:cs typeface="Segoe UI Semilight" panose="020B0402040204020203" pitchFamily="34" charset="0"/>
              </a:rPr>
              <a:t> 12em);</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2400" b="0" i="0" u="none" strike="noStrike" kern="1200" cap="none" spc="0" normalizeH="0" baseline="0" noProof="0">
                <a:ln>
                  <a:noFill/>
                </a:ln>
                <a:solidFill>
                  <a:srgbClr val="BFBFBF"/>
                </a:solidFill>
                <a:effectLst/>
                <a:uLnTx/>
                <a:uFillTx/>
                <a:latin typeface="Consolas" panose="020B0609020204030204" pitchFamily="49" charset="0"/>
                <a:ea typeface="+mn-ea"/>
                <a:cs typeface="Segoe UI Semilight" panose="020B0402040204020203" pitchFamily="34" charset="0"/>
              </a:rPr>
              <a:t>}</a:t>
            </a:r>
          </a:p>
        </p:txBody>
      </p:sp>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2" cy="4332276"/>
          </a:xfrm>
          <a:prstGeom prst="rect">
            <a:avLst/>
          </a:prstGeom>
        </p:spPr>
      </p:pic>
      <p:sp>
        <p:nvSpPr>
          <p:cNvPr id="7" name="Rectangle 6">
            <a:extLst>
              <a:ext uri="{FF2B5EF4-FFF2-40B4-BE49-F238E27FC236}">
                <a16:creationId xmlns:a16="http://schemas.microsoft.com/office/drawing/2014/main" id="{118B9906-6FFE-4D25-A6D7-0A2728E32A67}"/>
              </a:ext>
            </a:extLst>
          </p:cNvPr>
          <p:cNvSpPr/>
          <p:nvPr/>
        </p:nvSpPr>
        <p:spPr>
          <a:xfrm>
            <a:off x="789272" y="1679609"/>
            <a:ext cx="4576812" cy="1511166"/>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12" name="Straight Connector 11">
            <a:extLst>
              <a:ext uri="{FF2B5EF4-FFF2-40B4-BE49-F238E27FC236}">
                <a16:creationId xmlns:a16="http://schemas.microsoft.com/office/drawing/2014/main" id="{899F03B4-E634-4276-B151-282B8F450600}"/>
              </a:ext>
            </a:extLst>
          </p:cNvPr>
          <p:cNvCxnSpPr/>
          <p:nvPr/>
        </p:nvCxnSpPr>
        <p:spPr>
          <a:xfrm>
            <a:off x="2343640"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D372B47-6392-4C48-BFA6-67FED70276BF}"/>
              </a:ext>
            </a:extLst>
          </p:cNvPr>
          <p:cNvCxnSpPr/>
          <p:nvPr/>
        </p:nvCxnSpPr>
        <p:spPr>
          <a:xfrm>
            <a:off x="3033562"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61B79B-B972-4791-A8A4-C9F96EC7465A}"/>
              </a:ext>
            </a:extLst>
          </p:cNvPr>
          <p:cNvCxnSpPr/>
          <p:nvPr/>
        </p:nvCxnSpPr>
        <p:spPr>
          <a:xfrm>
            <a:off x="3121406"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7B497D-D21D-4C4E-ADB2-5433BBDE2E0C}"/>
              </a:ext>
            </a:extLst>
          </p:cNvPr>
          <p:cNvCxnSpPr/>
          <p:nvPr/>
        </p:nvCxnSpPr>
        <p:spPr>
          <a:xfrm>
            <a:off x="3811328"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AEBBE3-BBA4-4AE7-8399-67287F47534C}"/>
              </a:ext>
            </a:extLst>
          </p:cNvPr>
          <p:cNvCxnSpPr/>
          <p:nvPr/>
        </p:nvCxnSpPr>
        <p:spPr>
          <a:xfrm>
            <a:off x="3899171"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6562B8-F026-4BCB-B5AB-B3EE0DA7B91D}"/>
              </a:ext>
            </a:extLst>
          </p:cNvPr>
          <p:cNvCxnSpPr/>
          <p:nvPr/>
        </p:nvCxnSpPr>
        <p:spPr>
          <a:xfrm>
            <a:off x="4589093"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C86B80-BB9C-4D8D-AFE3-126822F6F790}"/>
              </a:ext>
            </a:extLst>
          </p:cNvPr>
          <p:cNvCxnSpPr/>
          <p:nvPr/>
        </p:nvCxnSpPr>
        <p:spPr>
          <a:xfrm>
            <a:off x="4676936"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FA231-434B-4D89-84EB-44C664E8545B}"/>
              </a:ext>
            </a:extLst>
          </p:cNvPr>
          <p:cNvCxnSpPr/>
          <p:nvPr/>
        </p:nvCxnSpPr>
        <p:spPr>
          <a:xfrm>
            <a:off x="1560619"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1A77E2-7C26-421F-AFE4-D0E94C9A3F68}"/>
              </a:ext>
            </a:extLst>
          </p:cNvPr>
          <p:cNvCxnSpPr/>
          <p:nvPr/>
        </p:nvCxnSpPr>
        <p:spPr>
          <a:xfrm>
            <a:off x="2250541"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E832C-DC4D-4FC6-87DB-78449A9F6480}"/>
              </a:ext>
            </a:extLst>
          </p:cNvPr>
          <p:cNvCxnSpPr/>
          <p:nvPr/>
        </p:nvCxnSpPr>
        <p:spPr>
          <a:xfrm>
            <a:off x="1476536"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64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EXPLICIT AND AUTO TRACKS</a:t>
            </a:r>
          </a:p>
        </p:txBody>
      </p:sp>
    </p:spTree>
    <p:extLst>
      <p:ext uri="{BB962C8B-B14F-4D97-AF65-F5344CB8AC3E}">
        <p14:creationId xmlns:p14="http://schemas.microsoft.com/office/powerpoint/2010/main" val="8411044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6060D9-C74D-482D-81C4-8561D93CB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903" y="1944169"/>
            <a:ext cx="5957405" cy="4913831"/>
          </a:xfrm>
          <a:prstGeom prst="rect">
            <a:avLst/>
          </a:prstGeom>
        </p:spPr>
      </p:pic>
      <p:pic>
        <p:nvPicPr>
          <p:cNvPr id="5" name="Picture 4">
            <a:extLst>
              <a:ext uri="{FF2B5EF4-FFF2-40B4-BE49-F238E27FC236}">
                <a16:creationId xmlns:a16="http://schemas.microsoft.com/office/drawing/2014/main" id="{C2F9C572-4B34-4DCC-9588-87492D46C9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457200"/>
            <a:ext cx="5957405" cy="4913832"/>
          </a:xfrm>
          <a:prstGeom prst="rect">
            <a:avLst/>
          </a:prstGeom>
        </p:spPr>
      </p:pic>
    </p:spTree>
    <p:extLst>
      <p:ext uri="{BB962C8B-B14F-4D97-AF65-F5344CB8AC3E}">
        <p14:creationId xmlns:p14="http://schemas.microsoft.com/office/powerpoint/2010/main" val="1354557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1" cy="4332276"/>
          </a:xfrm>
          <a:prstGeom prst="rect">
            <a:avLst/>
          </a:prstGeom>
        </p:spPr>
      </p:pic>
      <p:sp>
        <p:nvSpPr>
          <p:cNvPr id="7" name="Rectangle 6">
            <a:extLst>
              <a:ext uri="{FF2B5EF4-FFF2-40B4-BE49-F238E27FC236}">
                <a16:creationId xmlns:a16="http://schemas.microsoft.com/office/drawing/2014/main" id="{FFEA337F-AB31-4B3B-86B0-5489A316CA72}"/>
              </a:ext>
            </a:extLst>
          </p:cNvPr>
          <p:cNvSpPr/>
          <p:nvPr/>
        </p:nvSpPr>
        <p:spPr>
          <a:xfrm>
            <a:off x="9384632" y="1556029"/>
            <a:ext cx="102990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4DD309-43CD-4B21-A55A-3763FACFD737}"/>
              </a:ext>
            </a:extLst>
          </p:cNvPr>
          <p:cNvSpPr/>
          <p:nvPr/>
        </p:nvSpPr>
        <p:spPr>
          <a:xfrm>
            <a:off x="6679262" y="1556029"/>
            <a:ext cx="2705370"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484520"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.album {</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repeat(3, auto);</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grid-auto-rows: 12em;</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235681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1" cy="4332275"/>
          </a:xfrm>
          <a:prstGeom prst="rect">
            <a:avLst/>
          </a:prstGeom>
        </p:spPr>
      </p:pic>
      <p:sp>
        <p:nvSpPr>
          <p:cNvPr id="7" name="Rectangle 6">
            <a:extLst>
              <a:ext uri="{FF2B5EF4-FFF2-40B4-BE49-F238E27FC236}">
                <a16:creationId xmlns:a16="http://schemas.microsoft.com/office/drawing/2014/main" id="{713A6CF0-46CF-4BE8-9EBC-0C64CD9E8C8A}"/>
              </a:ext>
            </a:extLst>
          </p:cNvPr>
          <p:cNvSpPr/>
          <p:nvPr/>
        </p:nvSpPr>
        <p:spPr>
          <a:xfrm>
            <a:off x="4336181" y="1689235"/>
            <a:ext cx="1130970" cy="159779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7DCDBD-E442-475F-AE40-5657F538065C}"/>
              </a:ext>
            </a:extLst>
          </p:cNvPr>
          <p:cNvSpPr/>
          <p:nvPr/>
        </p:nvSpPr>
        <p:spPr>
          <a:xfrm>
            <a:off x="9033309" y="733069"/>
            <a:ext cx="1511167"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B5AA2B-082F-4954-8AEE-1FE0CDE50F8A}"/>
              </a:ext>
            </a:extLst>
          </p:cNvPr>
          <p:cNvSpPr/>
          <p:nvPr/>
        </p:nvSpPr>
        <p:spPr>
          <a:xfrm>
            <a:off x="6679262" y="733069"/>
            <a:ext cx="2354047"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B48224-838A-41B6-83DC-08D5202BC42E}"/>
              </a:ext>
            </a:extLst>
          </p:cNvPr>
          <p:cNvSpPr/>
          <p:nvPr/>
        </p:nvSpPr>
        <p:spPr>
          <a:xfrm>
            <a:off x="8710863" y="1146954"/>
            <a:ext cx="151597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9EB308-B5AC-46D7-958A-F0EE80AD0BA1}"/>
              </a:ext>
            </a:extLst>
          </p:cNvPr>
          <p:cNvSpPr/>
          <p:nvPr/>
        </p:nvSpPr>
        <p:spPr>
          <a:xfrm>
            <a:off x="6679262" y="1146954"/>
            <a:ext cx="203160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D49136-D996-4960-9CBC-AF647A605D83}"/>
              </a:ext>
            </a:extLst>
          </p:cNvPr>
          <p:cNvSpPr/>
          <p:nvPr/>
        </p:nvSpPr>
        <p:spPr>
          <a:xfrm>
            <a:off x="8710863" y="1560841"/>
            <a:ext cx="1164657"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962B614-4BE8-4EDF-B1B9-02C8EE226876}"/>
              </a:ext>
            </a:extLst>
          </p:cNvPr>
          <p:cNvSpPr/>
          <p:nvPr/>
        </p:nvSpPr>
        <p:spPr>
          <a:xfrm>
            <a:off x="6679262" y="1560841"/>
            <a:ext cx="203160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484520"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.album </a:t>
            </a:r>
            <a:r>
              <a:rPr lang="en-US" sz="2400" err="1">
                <a:solidFill>
                  <a:schemeClr val="bg1">
                    <a:lumMod val="75000"/>
                  </a:schemeClr>
                </a:solidFill>
                <a:latin typeface="Consolas" panose="020B0609020204030204" pitchFamily="49" charset="0"/>
                <a:cs typeface="Segoe UI Semilight" panose="020B0402040204020203" pitchFamily="34" charset="0"/>
              </a:rPr>
              <a:t>img</a:t>
            </a:r>
            <a:r>
              <a:rPr lang="en-US" sz="2400">
                <a:solidFill>
                  <a:schemeClr val="bg1">
                    <a:lumMod val="75000"/>
                  </a:schemeClr>
                </a:solidFill>
                <a:latin typeface="Consolas" panose="020B0609020204030204" pitchFamily="49" charset="0"/>
                <a:cs typeface="Segoe UI Semilight" panose="020B0402040204020203" pitchFamily="34" charset="0"/>
              </a:rPr>
              <a:t> {</a:t>
            </a:r>
          </a:p>
          <a:p>
            <a:pPr>
              <a:lnSpc>
                <a:spcPct val="110000"/>
              </a:lnSpc>
            </a:pPr>
            <a:r>
              <a:rPr lang="en-US" sz="2400">
                <a:latin typeface="Consolas" panose="020B0609020204030204" pitchFamily="49" charset="0"/>
                <a:cs typeface="Segoe UI Semilight" panose="020B0402040204020203" pitchFamily="34" charset="0"/>
              </a:rPr>
              <a:t>  justify-self: stretch;</a:t>
            </a:r>
          </a:p>
          <a:p>
            <a:pPr>
              <a:lnSpc>
                <a:spcPct val="110000"/>
              </a:lnSpc>
            </a:pPr>
            <a:r>
              <a:rPr lang="en-US" sz="2400">
                <a:latin typeface="Consolas" panose="020B0609020204030204" pitchFamily="49" charset="0"/>
                <a:cs typeface="Segoe UI Semilight" panose="020B0402040204020203" pitchFamily="34" charset="0"/>
              </a:rPr>
              <a:t>  align-self: stretch;</a:t>
            </a:r>
          </a:p>
          <a:p>
            <a:pPr>
              <a:lnSpc>
                <a:spcPct val="110000"/>
              </a:lnSpc>
            </a:pPr>
            <a:r>
              <a:rPr lang="en-US" sz="2400">
                <a:latin typeface="Consolas" panose="020B0609020204030204" pitchFamily="49" charset="0"/>
                <a:cs typeface="Segoe UI Semilight" panose="020B0402040204020203" pitchFamily="34" charset="0"/>
              </a:rPr>
              <a:t>  object-fit: cover;</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398702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F38B68-AEF3-4F2B-97C2-DA8A8235A547}"/>
              </a:ext>
            </a:extLst>
          </p:cNvPr>
          <p:cNvSpPr/>
          <p:nvPr/>
        </p:nvSpPr>
        <p:spPr>
          <a:xfrm>
            <a:off x="8710863" y="761943"/>
            <a:ext cx="1347537"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02088C-6287-4602-B461-7FCA5EE403C4}"/>
              </a:ext>
            </a:extLst>
          </p:cNvPr>
          <p:cNvSpPr/>
          <p:nvPr/>
        </p:nvSpPr>
        <p:spPr>
          <a:xfrm>
            <a:off x="6679262" y="761943"/>
            <a:ext cx="203160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0" cy="4332275"/>
          </a:xfrm>
          <a:prstGeom prst="rect">
            <a:avLst/>
          </a:prstGeom>
        </p:spPr>
      </p:pic>
      <p:sp>
        <p:nvSpPr>
          <p:cNvPr id="7" name="Rectangle 6">
            <a:extLst>
              <a:ext uri="{FF2B5EF4-FFF2-40B4-BE49-F238E27FC236}">
                <a16:creationId xmlns:a16="http://schemas.microsoft.com/office/drawing/2014/main" id="{3FB77CC0-EC9F-4BF2-93DB-2F467985188E}"/>
              </a:ext>
            </a:extLst>
          </p:cNvPr>
          <p:cNvSpPr/>
          <p:nvPr/>
        </p:nvSpPr>
        <p:spPr>
          <a:xfrm>
            <a:off x="4336181" y="1689235"/>
            <a:ext cx="1130970" cy="159779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AE525EE-2C36-490D-B1D0-BBA5DD935C31}"/>
              </a:ext>
            </a:extLst>
          </p:cNvPr>
          <p:cNvSpPr txBox="1"/>
          <p:nvPr/>
        </p:nvSpPr>
        <p:spPr>
          <a:xfrm>
            <a:off x="6355624" y="280065"/>
            <a:ext cx="5484520" cy="1311128"/>
          </a:xfrm>
          <a:prstGeom prst="rect">
            <a:avLst/>
          </a:prstGeom>
          <a:noFill/>
        </p:spPr>
        <p:txBody>
          <a:bodyPr wrap="square" rtlCol="0" anchor="t">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.album img:nth-child(4) {</a:t>
            </a:r>
          </a:p>
          <a:p>
            <a:pPr>
              <a:lnSpc>
                <a:spcPct val="110000"/>
              </a:lnSpc>
            </a:pPr>
            <a:r>
              <a:rPr lang="en-US" sz="2400">
                <a:latin typeface="Consolas" panose="020B0609020204030204" pitchFamily="49" charset="0"/>
                <a:cs typeface="Segoe UI Semilight" panose="020B0402040204020203" pitchFamily="34" charset="0"/>
              </a:rPr>
              <a:t>  align-self: center;</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284140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46BBE7-F645-4D2D-A8A8-4C4A81D37025}"/>
              </a:ext>
            </a:extLst>
          </p:cNvPr>
          <p:cNvSpPr/>
          <p:nvPr/>
        </p:nvSpPr>
        <p:spPr>
          <a:xfrm>
            <a:off x="8710863" y="761943"/>
            <a:ext cx="1665171"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6624C2-E5BE-485B-A87A-71AA448F0898}"/>
              </a:ext>
            </a:extLst>
          </p:cNvPr>
          <p:cNvSpPr/>
          <p:nvPr/>
        </p:nvSpPr>
        <p:spPr>
          <a:xfrm>
            <a:off x="6679262" y="761943"/>
            <a:ext cx="203160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0" cy="4332274"/>
          </a:xfrm>
          <a:prstGeom prst="rect">
            <a:avLst/>
          </a:prstGeom>
        </p:spPr>
      </p:pic>
      <p:sp>
        <p:nvSpPr>
          <p:cNvPr id="7" name="Rectangle 6">
            <a:extLst>
              <a:ext uri="{FF2B5EF4-FFF2-40B4-BE49-F238E27FC236}">
                <a16:creationId xmlns:a16="http://schemas.microsoft.com/office/drawing/2014/main" id="{D5ED0123-CF54-458C-8FF4-9410527A0130}"/>
              </a:ext>
            </a:extLst>
          </p:cNvPr>
          <p:cNvSpPr/>
          <p:nvPr/>
        </p:nvSpPr>
        <p:spPr>
          <a:xfrm>
            <a:off x="4336181" y="1689235"/>
            <a:ext cx="1130970" cy="159779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AA1B3CC-382E-4478-B92E-5AE7720DEAF7}"/>
              </a:ext>
            </a:extLst>
          </p:cNvPr>
          <p:cNvSpPr txBox="1"/>
          <p:nvPr/>
        </p:nvSpPr>
        <p:spPr>
          <a:xfrm>
            <a:off x="6355624" y="280065"/>
            <a:ext cx="5484520" cy="1311128"/>
          </a:xfrm>
          <a:prstGeom prst="rect">
            <a:avLst/>
          </a:prstGeom>
          <a:noFill/>
        </p:spPr>
        <p:txBody>
          <a:bodyPr wrap="square" rtlCol="0" anchor="t">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.album </a:t>
            </a:r>
            <a:r>
              <a:rPr lang="en-US" sz="2400" err="1">
                <a:solidFill>
                  <a:schemeClr val="bg1">
                    <a:lumMod val="75000"/>
                  </a:schemeClr>
                </a:solidFill>
                <a:latin typeface="Consolas" panose="020B0609020204030204" pitchFamily="49" charset="0"/>
                <a:cs typeface="Segoe UI Semilight" panose="020B0402040204020203" pitchFamily="34" charset="0"/>
              </a:rPr>
              <a:t>img:nth-child</a:t>
            </a:r>
            <a:r>
              <a:rPr lang="en-US" sz="2400">
                <a:solidFill>
                  <a:schemeClr val="bg1">
                    <a:lumMod val="75000"/>
                  </a:schemeClr>
                </a:solidFill>
                <a:latin typeface="Consolas" panose="020B0609020204030204" pitchFamily="49" charset="0"/>
                <a:cs typeface="Segoe UI Semilight" panose="020B0402040204020203" pitchFamily="34" charset="0"/>
              </a:rPr>
              <a:t>(4) {</a:t>
            </a:r>
          </a:p>
          <a:p>
            <a:pPr>
              <a:lnSpc>
                <a:spcPct val="110000"/>
              </a:lnSpc>
            </a:pPr>
            <a:r>
              <a:rPr lang="en-US" sz="2400">
                <a:latin typeface="Consolas" panose="020B0609020204030204" pitchFamily="49" charset="0"/>
                <a:cs typeface="Segoe UI Semilight" panose="020B0402040204020203" pitchFamily="34" charset="0"/>
              </a:rPr>
              <a:t>  align-self: self-end;</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425272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FIT-CONTENT</a:t>
            </a:r>
          </a:p>
        </p:txBody>
      </p:sp>
    </p:spTree>
    <p:extLst>
      <p:ext uri="{BB962C8B-B14F-4D97-AF65-F5344CB8AC3E}">
        <p14:creationId xmlns:p14="http://schemas.microsoft.com/office/powerpoint/2010/main" val="175573549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8834B6-AEB3-44B4-B82C-6C494317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280" cy="5618957"/>
          </a:xfrm>
          <a:prstGeom prst="rect">
            <a:avLst/>
          </a:prstGeom>
        </p:spPr>
      </p:pic>
    </p:spTree>
    <p:extLst>
      <p:ext uri="{BB962C8B-B14F-4D97-AF65-F5344CB8AC3E}">
        <p14:creationId xmlns:p14="http://schemas.microsoft.com/office/powerpoint/2010/main" val="5571425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2CEB49-D2CD-4379-BA2F-D4B35E982AC1}"/>
              </a:ext>
            </a:extLst>
          </p:cNvPr>
          <p:cNvSpPr/>
          <p:nvPr/>
        </p:nvSpPr>
        <p:spPr>
          <a:xfrm>
            <a:off x="6718434" y="1155511"/>
            <a:ext cx="298864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484520"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t>
            </a:r>
            <a:r>
              <a:rPr lang="en-US" sz="2400" err="1">
                <a:solidFill>
                  <a:schemeClr val="bg1">
                    <a:lumMod val="75000"/>
                  </a:schemeClr>
                </a:solidFill>
                <a:latin typeface="Consolas" panose="020B0609020204030204" pitchFamily="49" charset="0"/>
                <a:cs typeface="Segoe UI Semilight" panose="020B0402040204020203" pitchFamily="34" charset="0"/>
              </a:rPr>
              <a:t>reqs</a:t>
            </a:r>
            <a:r>
              <a:rPr lang="en-US" sz="2400">
                <a:solidFill>
                  <a:schemeClr val="bg1">
                    <a:lumMod val="75000"/>
                  </a:schemeClr>
                </a:solidFill>
                <a:latin typeface="Consolas" panose="020B0609020204030204" pitchFamily="49" charset="0"/>
                <a:cs typeface="Segoe UI Semilight" panose="020B0402040204020203" pitchFamily="34" charset="0"/>
              </a:rPr>
              <a:t> {</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fit-content(20em) </a:t>
            </a:r>
            <a:r>
              <a:rPr lang="en-US" sz="2400">
                <a:solidFill>
                  <a:schemeClr val="bg1"/>
                </a:solidFill>
                <a:latin typeface="Consolas" panose="020B0609020204030204" pitchFamily="49" charset="0"/>
                <a:cs typeface="Segoe UI Semilight" panose="020B0402040204020203" pitchFamily="34" charset="0"/>
              </a:rPr>
              <a:t>50em;</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justify-content: </a:t>
            </a:r>
            <a:r>
              <a:rPr lang="en-US" sz="2400">
                <a:solidFill>
                  <a:schemeClr val="bg1"/>
                </a:solidFill>
                <a:latin typeface="Consolas" panose="020B0609020204030204" pitchFamily="49" charset="0"/>
                <a:cs typeface="Segoe UI Semilight" panose="020B0402040204020203" pitchFamily="34" charset="0"/>
              </a:rPr>
              <a:t>center;</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pic>
        <p:nvPicPr>
          <p:cNvPr id="15" name="Picture 14">
            <a:extLst>
              <a:ext uri="{FF2B5EF4-FFF2-40B4-BE49-F238E27FC236}">
                <a16:creationId xmlns:a16="http://schemas.microsoft.com/office/drawing/2014/main" id="{CAB0258B-88AC-46FD-A137-2117C53341E8}"/>
              </a:ext>
            </a:extLst>
          </p:cNvPr>
          <p:cNvPicPr>
            <a:picLocks noChangeAspect="1"/>
          </p:cNvPicPr>
          <p:nvPr/>
        </p:nvPicPr>
        <p:blipFill rotWithShape="1">
          <a:blip r:embed="rId3">
            <a:extLst>
              <a:ext uri="{28A0092B-C50C-407E-A947-70E740481C1C}">
                <a14:useLocalDpi xmlns:a14="http://schemas.microsoft.com/office/drawing/2010/main" val="0"/>
              </a:ext>
            </a:extLst>
          </a:blip>
          <a:srcRect l="7426" t="18401" r="46920" b="23286"/>
          <a:stretch/>
        </p:blipFill>
        <p:spPr>
          <a:xfrm>
            <a:off x="615296" y="478476"/>
            <a:ext cx="5248656" cy="5529729"/>
          </a:xfrm>
          <a:prstGeom prst="rect">
            <a:avLst/>
          </a:prstGeom>
        </p:spPr>
      </p:pic>
      <p:cxnSp>
        <p:nvCxnSpPr>
          <p:cNvPr id="16" name="Straight Connector 15">
            <a:extLst>
              <a:ext uri="{FF2B5EF4-FFF2-40B4-BE49-F238E27FC236}">
                <a16:creationId xmlns:a16="http://schemas.microsoft.com/office/drawing/2014/main" id="{709074E1-4108-430B-9700-22A23575F404}"/>
              </a:ext>
            </a:extLst>
          </p:cNvPr>
          <p:cNvCxnSpPr/>
          <p:nvPr/>
        </p:nvCxnSpPr>
        <p:spPr>
          <a:xfrm>
            <a:off x="1029904" y="1612232"/>
            <a:ext cx="0" cy="457200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F2AAC1-E5FB-4FD7-A38D-AA9E4D5EA129}"/>
              </a:ext>
            </a:extLst>
          </p:cNvPr>
          <p:cNvCxnSpPr/>
          <p:nvPr/>
        </p:nvCxnSpPr>
        <p:spPr>
          <a:xfrm>
            <a:off x="2741367" y="1612232"/>
            <a:ext cx="0" cy="457200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50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6D5F40D-98FF-47BB-8F33-C32FCE265B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7" y="457200"/>
            <a:ext cx="7525817" cy="5017211"/>
          </a:xfrm>
          <a:prstGeom prst="rect">
            <a:avLst/>
          </a:prstGeom>
        </p:spPr>
      </p:pic>
      <p:sp>
        <p:nvSpPr>
          <p:cNvPr id="9" name="TextBox 8">
            <a:extLst>
              <a:ext uri="{FF2B5EF4-FFF2-40B4-BE49-F238E27FC236}">
                <a16:creationId xmlns:a16="http://schemas.microsoft.com/office/drawing/2014/main" id="{7C49CF59-3952-4352-AAD7-3342887437C0}"/>
              </a:ext>
            </a:extLst>
          </p:cNvPr>
          <p:cNvSpPr txBox="1"/>
          <p:nvPr/>
        </p:nvSpPr>
        <p:spPr>
          <a:xfrm>
            <a:off x="685799" y="685800"/>
            <a:ext cx="4856149" cy="646331"/>
          </a:xfrm>
          <a:prstGeom prst="rect">
            <a:avLst/>
          </a:prstGeom>
          <a:solidFill>
            <a:schemeClr val="bg1"/>
          </a:solidFill>
        </p:spPr>
        <p:txBody>
          <a:bodyPr wrap="square" rtlCol="0">
            <a:spAutoFit/>
          </a:bodyPr>
          <a:lstStyle/>
          <a:p>
            <a:r>
              <a:rPr lang="en-US" sz="3600">
                <a:latin typeface="Segoe UI Light" panose="020B0502040204020203" pitchFamily="34" charset="0"/>
                <a:cs typeface="Segoe UI Light" panose="020B0502040204020203" pitchFamily="34" charset="0"/>
              </a:rPr>
              <a:t>DISPLAY: INLINE-BLOCK</a:t>
            </a:r>
          </a:p>
        </p:txBody>
      </p:sp>
      <p:sp>
        <p:nvSpPr>
          <p:cNvPr id="15" name="TextBox 14">
            <a:extLst>
              <a:ext uri="{FF2B5EF4-FFF2-40B4-BE49-F238E27FC236}">
                <a16:creationId xmlns:a16="http://schemas.microsoft.com/office/drawing/2014/main" id="{EE42622B-EA13-4E6A-8322-5003B4F990EB}"/>
              </a:ext>
            </a:extLst>
          </p:cNvPr>
          <p:cNvSpPr txBox="1"/>
          <p:nvPr/>
        </p:nvSpPr>
        <p:spPr>
          <a:xfrm>
            <a:off x="365849" y="5807186"/>
            <a:ext cx="2751587" cy="400110"/>
          </a:xfrm>
          <a:prstGeom prst="rect">
            <a:avLst/>
          </a:prstGeom>
          <a:noFill/>
        </p:spPr>
        <p:txBody>
          <a:bodyPr wrap="none" rtlCol="0">
            <a:spAutoFit/>
          </a:bodyPr>
          <a:lstStyle/>
          <a:p>
            <a:pPr>
              <a:lnSpc>
                <a:spcPts val="2400"/>
              </a:lnSpc>
            </a:pPr>
            <a:r>
              <a:rPr lang="en-US" sz="1600">
                <a:solidFill>
                  <a:schemeClr val="bg1">
                    <a:lumMod val="75000"/>
                  </a:schemeClr>
                </a:solidFill>
                <a:latin typeface="Segoe UI Semilight" panose="020B0402040204020203" pitchFamily="34" charset="0"/>
                <a:cs typeface="Segoe UI Semilight" panose="020B0402040204020203" pitchFamily="34" charset="0"/>
              </a:rPr>
              <a:t>Photo by </a:t>
            </a:r>
            <a:r>
              <a:rPr lang="en-US" sz="1600" err="1">
                <a:solidFill>
                  <a:schemeClr val="bg1">
                    <a:lumMod val="75000"/>
                  </a:schemeClr>
                </a:solidFill>
                <a:latin typeface="Segoe UI Semilight" panose="020B0402040204020203" pitchFamily="34" charset="0"/>
                <a:cs typeface="Segoe UI Semilight" panose="020B0402040204020203" pitchFamily="34" charset="0"/>
              </a:rPr>
              <a:t>Mabuya</a:t>
            </a:r>
            <a:r>
              <a:rPr lang="en-US" sz="1600">
                <a:solidFill>
                  <a:schemeClr val="bg1">
                    <a:lumMod val="75000"/>
                  </a:schemeClr>
                </a:solidFill>
                <a:latin typeface="Segoe UI Semilight" panose="020B0402040204020203" pitchFamily="34" charset="0"/>
                <a:cs typeface="Segoe UI Semilight" panose="020B0402040204020203" pitchFamily="34" charset="0"/>
              </a:rPr>
              <a:t> on </a:t>
            </a:r>
            <a:r>
              <a:rPr lang="en-US" sz="1600" err="1">
                <a:solidFill>
                  <a:schemeClr val="bg1">
                    <a:lumMod val="75000"/>
                  </a:schemeClr>
                </a:solidFill>
                <a:latin typeface="Segoe UI Semilight" panose="020B0402040204020203" pitchFamily="34" charset="0"/>
                <a:cs typeface="Segoe UI Semilight" panose="020B0402040204020203" pitchFamily="34" charset="0"/>
              </a:rPr>
              <a:t>Pixabay</a:t>
            </a:r>
            <a:endParaRPr lang="en-US" sz="1600">
              <a:solidFill>
                <a:schemeClr val="bg1">
                  <a:lumMod val="7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74322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86ADD99-D349-4490-A35F-0692803C3CC0}"/>
              </a:ext>
            </a:extLst>
          </p:cNvPr>
          <p:cNvPicPr>
            <a:picLocks noChangeAspect="1"/>
          </p:cNvPicPr>
          <p:nvPr/>
        </p:nvPicPr>
        <p:blipFill rotWithShape="1">
          <a:blip r:embed="rId3">
            <a:extLst>
              <a:ext uri="{28A0092B-C50C-407E-A947-70E740481C1C}">
                <a14:useLocalDpi xmlns:a14="http://schemas.microsoft.com/office/drawing/2010/main" val="0"/>
              </a:ext>
            </a:extLst>
          </a:blip>
          <a:srcRect l="2945" t="17760" r="49150" b="21142"/>
          <a:stretch/>
        </p:blipFill>
        <p:spPr>
          <a:xfrm>
            <a:off x="570122" y="478477"/>
            <a:ext cx="5256510" cy="5529728"/>
          </a:xfrm>
          <a:prstGeom prst="rect">
            <a:avLst/>
          </a:prstGeom>
        </p:spPr>
      </p:pic>
      <p:sp>
        <p:nvSpPr>
          <p:cNvPr id="13" name="Rectangle 12">
            <a:extLst>
              <a:ext uri="{FF2B5EF4-FFF2-40B4-BE49-F238E27FC236}">
                <a16:creationId xmlns:a16="http://schemas.microsoft.com/office/drawing/2014/main" id="{E983670E-6594-46B5-A88C-167E11542597}"/>
              </a:ext>
            </a:extLst>
          </p:cNvPr>
          <p:cNvSpPr/>
          <p:nvPr/>
        </p:nvSpPr>
        <p:spPr>
          <a:xfrm>
            <a:off x="6718434" y="1155511"/>
            <a:ext cx="298864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FB59C4-51A1-4C30-9648-1103811C744F}"/>
              </a:ext>
            </a:extLst>
          </p:cNvPr>
          <p:cNvSpPr txBox="1"/>
          <p:nvPr/>
        </p:nvSpPr>
        <p:spPr>
          <a:xfrm>
            <a:off x="6355624" y="280065"/>
            <a:ext cx="5484520"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t>
            </a:r>
            <a:r>
              <a:rPr lang="en-US" sz="2400" err="1">
                <a:solidFill>
                  <a:schemeClr val="bg1">
                    <a:lumMod val="75000"/>
                  </a:schemeClr>
                </a:solidFill>
                <a:latin typeface="Consolas" panose="020B0609020204030204" pitchFamily="49" charset="0"/>
                <a:cs typeface="Segoe UI Semilight" panose="020B0402040204020203" pitchFamily="34" charset="0"/>
              </a:rPr>
              <a:t>reqs</a:t>
            </a:r>
            <a:r>
              <a:rPr lang="en-US" sz="2400">
                <a:solidFill>
                  <a:schemeClr val="bg1">
                    <a:lumMod val="75000"/>
                  </a:schemeClr>
                </a:solidFill>
                <a:latin typeface="Consolas" panose="020B0609020204030204" pitchFamily="49" charset="0"/>
                <a:cs typeface="Segoe UI Semilight" panose="020B0402040204020203" pitchFamily="34" charset="0"/>
              </a:rPr>
              <a:t> {</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fit-content(20em) </a:t>
            </a:r>
            <a:r>
              <a:rPr lang="en-US" sz="2400">
                <a:solidFill>
                  <a:schemeClr val="bg1"/>
                </a:solidFill>
                <a:latin typeface="Consolas" panose="020B0609020204030204" pitchFamily="49" charset="0"/>
                <a:cs typeface="Segoe UI Semilight" panose="020B0402040204020203" pitchFamily="34" charset="0"/>
              </a:rPr>
              <a:t>50em;</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justify-content: </a:t>
            </a:r>
            <a:r>
              <a:rPr lang="en-US" sz="2400">
                <a:solidFill>
                  <a:schemeClr val="bg1"/>
                </a:solidFill>
                <a:latin typeface="Consolas" panose="020B0609020204030204" pitchFamily="49" charset="0"/>
                <a:cs typeface="Segoe UI Semilight" panose="020B0402040204020203" pitchFamily="34" charset="0"/>
              </a:rPr>
              <a:t>center;</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20" name="Straight Connector 19">
            <a:extLst>
              <a:ext uri="{FF2B5EF4-FFF2-40B4-BE49-F238E27FC236}">
                <a16:creationId xmlns:a16="http://schemas.microsoft.com/office/drawing/2014/main" id="{71D25335-0628-4904-9F54-5B019FCF97AD}"/>
              </a:ext>
            </a:extLst>
          </p:cNvPr>
          <p:cNvCxnSpPr/>
          <p:nvPr/>
        </p:nvCxnSpPr>
        <p:spPr>
          <a:xfrm>
            <a:off x="1029904" y="1612232"/>
            <a:ext cx="0" cy="457200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62B22C-F739-480C-9E91-6FEEE918A7C3}"/>
              </a:ext>
            </a:extLst>
          </p:cNvPr>
          <p:cNvCxnSpPr/>
          <p:nvPr/>
        </p:nvCxnSpPr>
        <p:spPr>
          <a:xfrm>
            <a:off x="3425612" y="1612232"/>
            <a:ext cx="0" cy="457200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97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MIX IT ALL TOGETHER</a:t>
            </a:r>
          </a:p>
        </p:txBody>
      </p:sp>
    </p:spTree>
    <p:extLst>
      <p:ext uri="{BB962C8B-B14F-4D97-AF65-F5344CB8AC3E}">
        <p14:creationId xmlns:p14="http://schemas.microsoft.com/office/powerpoint/2010/main" val="16274147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E302D3-1371-4EC3-BE8E-0CDEE9B64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856" cy="5619432"/>
          </a:xfrm>
          <a:prstGeom prst="rect">
            <a:avLst/>
          </a:prstGeom>
        </p:spPr>
      </p:pic>
    </p:spTree>
    <p:extLst>
      <p:ext uri="{BB962C8B-B14F-4D97-AF65-F5344CB8AC3E}">
        <p14:creationId xmlns:p14="http://schemas.microsoft.com/office/powerpoint/2010/main" val="131536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4CDFDD-F7EA-4F57-A9F3-578BCBAA5441}"/>
              </a:ext>
            </a:extLst>
          </p:cNvPr>
          <p:cNvSpPr txBox="1"/>
          <p:nvPr/>
        </p:nvSpPr>
        <p:spPr>
          <a:xfrm>
            <a:off x="7996470" y="296634"/>
            <a:ext cx="3916415" cy="656590"/>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aka.ms/more-grid-1</a:t>
            </a:r>
          </a:p>
        </p:txBody>
      </p:sp>
      <p:sp>
        <p:nvSpPr>
          <p:cNvPr id="8" name="TextBox 7">
            <a:extLst>
              <a:ext uri="{FF2B5EF4-FFF2-40B4-BE49-F238E27FC236}">
                <a16:creationId xmlns:a16="http://schemas.microsoft.com/office/drawing/2014/main" id="{BA6C47B7-0B5C-47E5-A55C-255145E834AA}"/>
              </a:ext>
            </a:extLst>
          </p:cNvPr>
          <p:cNvSpPr txBox="1"/>
          <p:nvPr/>
        </p:nvSpPr>
        <p:spPr>
          <a:xfrm>
            <a:off x="7996470" y="953224"/>
            <a:ext cx="1340432" cy="369653"/>
          </a:xfrm>
          <a:prstGeom prst="rect">
            <a:avLst/>
          </a:prstGeom>
          <a:noFill/>
        </p:spPr>
        <p:txBody>
          <a:bodyPr wrap="none" rtlCol="0">
            <a:spAutoFit/>
          </a:bodyPr>
          <a:lstStyle/>
          <a:p>
            <a:pPr>
              <a:lnSpc>
                <a:spcPts val="2400"/>
              </a:lnSpc>
            </a:pPr>
            <a:r>
              <a:rPr lang="en-US" sz="1600">
                <a:solidFill>
                  <a:schemeClr val="bg1">
                    <a:lumMod val="75000"/>
                  </a:schemeClr>
                </a:solidFill>
                <a:latin typeface="Segoe UI Semilight" panose="020B0402040204020203" pitchFamily="34" charset="0"/>
                <a:cs typeface="Segoe UI Semilight" panose="020B0402040204020203" pitchFamily="34" charset="0"/>
              </a:rPr>
              <a:t>Jen Simmons</a:t>
            </a:r>
          </a:p>
        </p:txBody>
      </p:sp>
      <p:pic>
        <p:nvPicPr>
          <p:cNvPr id="9" name="Picture 8">
            <a:extLst>
              <a:ext uri="{FF2B5EF4-FFF2-40B4-BE49-F238E27FC236}">
                <a16:creationId xmlns:a16="http://schemas.microsoft.com/office/drawing/2014/main" id="{A6C27EDB-5311-4561-8BC3-FAC26DA13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199"/>
            <a:ext cx="6812856" cy="5916593"/>
          </a:xfrm>
          <a:prstGeom prst="rect">
            <a:avLst/>
          </a:prstGeom>
        </p:spPr>
      </p:pic>
    </p:spTree>
    <p:extLst>
      <p:ext uri="{BB962C8B-B14F-4D97-AF65-F5344CB8AC3E}">
        <p14:creationId xmlns:p14="http://schemas.microsoft.com/office/powerpoint/2010/main" val="37940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ADDA2B-84FE-48D1-AF6D-FA97B2432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57200"/>
            <a:ext cx="6812857" cy="5916594"/>
          </a:xfrm>
          <a:prstGeom prst="rect">
            <a:avLst/>
          </a:prstGeom>
        </p:spPr>
      </p:pic>
      <p:sp>
        <p:nvSpPr>
          <p:cNvPr id="7" name="TextBox 6">
            <a:extLst>
              <a:ext uri="{FF2B5EF4-FFF2-40B4-BE49-F238E27FC236}">
                <a16:creationId xmlns:a16="http://schemas.microsoft.com/office/drawing/2014/main" id="{624CDFDD-F7EA-4F57-A9F3-578BCBAA5441}"/>
              </a:ext>
            </a:extLst>
          </p:cNvPr>
          <p:cNvSpPr txBox="1"/>
          <p:nvPr/>
        </p:nvSpPr>
        <p:spPr>
          <a:xfrm>
            <a:off x="7996470" y="296634"/>
            <a:ext cx="3916415" cy="656590"/>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aka.ms/more-grid-2</a:t>
            </a:r>
          </a:p>
        </p:txBody>
      </p:sp>
      <p:sp>
        <p:nvSpPr>
          <p:cNvPr id="8" name="TextBox 7">
            <a:extLst>
              <a:ext uri="{FF2B5EF4-FFF2-40B4-BE49-F238E27FC236}">
                <a16:creationId xmlns:a16="http://schemas.microsoft.com/office/drawing/2014/main" id="{BA6C47B7-0B5C-47E5-A55C-255145E834AA}"/>
              </a:ext>
            </a:extLst>
          </p:cNvPr>
          <p:cNvSpPr txBox="1"/>
          <p:nvPr/>
        </p:nvSpPr>
        <p:spPr>
          <a:xfrm>
            <a:off x="7996470" y="953224"/>
            <a:ext cx="1411284" cy="369653"/>
          </a:xfrm>
          <a:prstGeom prst="rect">
            <a:avLst/>
          </a:prstGeom>
          <a:noFill/>
        </p:spPr>
        <p:txBody>
          <a:bodyPr wrap="none" rtlCol="0">
            <a:spAutoFit/>
          </a:bodyPr>
          <a:lstStyle/>
          <a:p>
            <a:pPr>
              <a:lnSpc>
                <a:spcPts val="2400"/>
              </a:lnSpc>
            </a:pPr>
            <a:r>
              <a:rPr lang="en-US" sz="1600">
                <a:solidFill>
                  <a:schemeClr val="bg1">
                    <a:lumMod val="75000"/>
                  </a:schemeClr>
                </a:solidFill>
                <a:latin typeface="Segoe UI Semilight" panose="020B0402040204020203" pitchFamily="34" charset="0"/>
                <a:cs typeface="Segoe UI Semilight" panose="020B0402040204020203" pitchFamily="34" charset="0"/>
              </a:rPr>
              <a:t>Dudley Storey</a:t>
            </a:r>
          </a:p>
        </p:txBody>
      </p:sp>
    </p:spTree>
    <p:extLst>
      <p:ext uri="{BB962C8B-B14F-4D97-AF65-F5344CB8AC3E}">
        <p14:creationId xmlns:p14="http://schemas.microsoft.com/office/powerpoint/2010/main" val="166362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4CDFDD-F7EA-4F57-A9F3-578BCBAA5441}"/>
              </a:ext>
            </a:extLst>
          </p:cNvPr>
          <p:cNvSpPr txBox="1"/>
          <p:nvPr/>
        </p:nvSpPr>
        <p:spPr>
          <a:xfrm>
            <a:off x="7996470" y="296634"/>
            <a:ext cx="3916415" cy="656590"/>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aka.ms/more-grid-3</a:t>
            </a:r>
          </a:p>
        </p:txBody>
      </p:sp>
      <p:sp>
        <p:nvSpPr>
          <p:cNvPr id="8" name="TextBox 7">
            <a:extLst>
              <a:ext uri="{FF2B5EF4-FFF2-40B4-BE49-F238E27FC236}">
                <a16:creationId xmlns:a16="http://schemas.microsoft.com/office/drawing/2014/main" id="{BA6C47B7-0B5C-47E5-A55C-255145E834AA}"/>
              </a:ext>
            </a:extLst>
          </p:cNvPr>
          <p:cNvSpPr txBox="1"/>
          <p:nvPr/>
        </p:nvSpPr>
        <p:spPr>
          <a:xfrm>
            <a:off x="7996470" y="953224"/>
            <a:ext cx="1404552" cy="369653"/>
          </a:xfrm>
          <a:prstGeom prst="rect">
            <a:avLst/>
          </a:prstGeom>
          <a:noFill/>
        </p:spPr>
        <p:txBody>
          <a:bodyPr wrap="none" rtlCol="0">
            <a:spAutoFit/>
          </a:bodyPr>
          <a:lstStyle/>
          <a:p>
            <a:pPr>
              <a:lnSpc>
                <a:spcPts val="2400"/>
              </a:lnSpc>
            </a:pPr>
            <a:r>
              <a:rPr lang="en-US" sz="1600">
                <a:solidFill>
                  <a:schemeClr val="bg1">
                    <a:lumMod val="75000"/>
                  </a:schemeClr>
                </a:solidFill>
                <a:latin typeface="Segoe UI Semilight" panose="020B0402040204020203" pitchFamily="34" charset="0"/>
                <a:cs typeface="Segoe UI Semilight" panose="020B0402040204020203" pitchFamily="34" charset="0"/>
              </a:rPr>
              <a:t>Chen Hui Jing</a:t>
            </a:r>
          </a:p>
        </p:txBody>
      </p:sp>
      <p:pic>
        <p:nvPicPr>
          <p:cNvPr id="9" name="Picture 8">
            <a:extLst>
              <a:ext uri="{FF2B5EF4-FFF2-40B4-BE49-F238E27FC236}">
                <a16:creationId xmlns:a16="http://schemas.microsoft.com/office/drawing/2014/main" id="{A6BA28AA-7530-400B-B1A4-6865E5F62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67" y="457200"/>
            <a:ext cx="6800322" cy="5916594"/>
          </a:xfrm>
          <a:prstGeom prst="rect">
            <a:avLst/>
          </a:prstGeom>
        </p:spPr>
      </p:pic>
    </p:spTree>
    <p:extLst>
      <p:ext uri="{BB962C8B-B14F-4D97-AF65-F5344CB8AC3E}">
        <p14:creationId xmlns:p14="http://schemas.microsoft.com/office/powerpoint/2010/main" val="140950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4CDFDD-F7EA-4F57-A9F3-578BCBAA5441}"/>
              </a:ext>
            </a:extLst>
          </p:cNvPr>
          <p:cNvSpPr txBox="1"/>
          <p:nvPr/>
        </p:nvSpPr>
        <p:spPr>
          <a:xfrm>
            <a:off x="7996470" y="296634"/>
            <a:ext cx="3916415" cy="656590"/>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aka.ms/more-grid-4</a:t>
            </a:r>
          </a:p>
        </p:txBody>
      </p:sp>
      <p:sp>
        <p:nvSpPr>
          <p:cNvPr id="8" name="TextBox 7">
            <a:extLst>
              <a:ext uri="{FF2B5EF4-FFF2-40B4-BE49-F238E27FC236}">
                <a16:creationId xmlns:a16="http://schemas.microsoft.com/office/drawing/2014/main" id="{BA6C47B7-0B5C-47E5-A55C-255145E834AA}"/>
              </a:ext>
            </a:extLst>
          </p:cNvPr>
          <p:cNvSpPr txBox="1"/>
          <p:nvPr/>
        </p:nvSpPr>
        <p:spPr>
          <a:xfrm>
            <a:off x="7996470" y="953224"/>
            <a:ext cx="1744388" cy="400110"/>
          </a:xfrm>
          <a:prstGeom prst="rect">
            <a:avLst/>
          </a:prstGeom>
          <a:noFill/>
        </p:spPr>
        <p:txBody>
          <a:bodyPr wrap="none" rtlCol="0">
            <a:spAutoFit/>
          </a:bodyPr>
          <a:lstStyle/>
          <a:p>
            <a:pPr>
              <a:lnSpc>
                <a:spcPts val="2400"/>
              </a:lnSpc>
            </a:pPr>
            <a:r>
              <a:rPr lang="en-US" sz="1600" err="1">
                <a:solidFill>
                  <a:schemeClr val="bg1">
                    <a:lumMod val="75000"/>
                  </a:schemeClr>
                </a:solidFill>
                <a:latin typeface="Segoe UI Semilight" panose="020B0402040204020203" pitchFamily="34" charset="0"/>
                <a:cs typeface="Segoe UI Semilight" panose="020B0402040204020203" pitchFamily="34" charset="0"/>
              </a:rPr>
              <a:t>liamj</a:t>
            </a:r>
            <a:r>
              <a:rPr lang="en-US" sz="1600">
                <a:solidFill>
                  <a:schemeClr val="bg1">
                    <a:lumMod val="75000"/>
                  </a:schemeClr>
                </a:solidFill>
                <a:latin typeface="Segoe UI Semilight" panose="020B0402040204020203" pitchFamily="34" charset="0"/>
                <a:cs typeface="Segoe UI Semilight" panose="020B0402040204020203" pitchFamily="34" charset="0"/>
              </a:rPr>
              <a:t> on </a:t>
            </a:r>
            <a:r>
              <a:rPr lang="en-US" sz="1600" err="1">
                <a:solidFill>
                  <a:schemeClr val="bg1">
                    <a:lumMod val="75000"/>
                  </a:schemeClr>
                </a:solidFill>
                <a:latin typeface="Segoe UI Semilight" panose="020B0402040204020203" pitchFamily="34" charset="0"/>
                <a:cs typeface="Segoe UI Semilight" panose="020B0402040204020203" pitchFamily="34" charset="0"/>
              </a:rPr>
              <a:t>Codepen</a:t>
            </a:r>
            <a:endParaRPr lang="en-US" sz="1600">
              <a:solidFill>
                <a:schemeClr val="bg1">
                  <a:lumMod val="75000"/>
                </a:schemeClr>
              </a:solidFill>
              <a:latin typeface="Segoe UI Semilight" panose="020B0402040204020203" pitchFamily="34" charset="0"/>
              <a:cs typeface="Segoe UI Semilight" panose="020B0402040204020203" pitchFamily="34" charset="0"/>
            </a:endParaRPr>
          </a:p>
        </p:txBody>
      </p:sp>
      <p:pic>
        <p:nvPicPr>
          <p:cNvPr id="9" name="Picture 8">
            <a:extLst>
              <a:ext uri="{FF2B5EF4-FFF2-40B4-BE49-F238E27FC236}">
                <a16:creationId xmlns:a16="http://schemas.microsoft.com/office/drawing/2014/main" id="{183F039C-7673-4E15-94DE-83543C61C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57200"/>
            <a:ext cx="6812857" cy="5916593"/>
          </a:xfrm>
          <a:prstGeom prst="rect">
            <a:avLst/>
          </a:prstGeom>
        </p:spPr>
      </p:pic>
    </p:spTree>
    <p:extLst>
      <p:ext uri="{BB962C8B-B14F-4D97-AF65-F5344CB8AC3E}">
        <p14:creationId xmlns:p14="http://schemas.microsoft.com/office/powerpoint/2010/main" val="35991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LEARN MORE</a:t>
            </a:r>
          </a:p>
        </p:txBody>
      </p:sp>
      <p:sp>
        <p:nvSpPr>
          <p:cNvPr id="13" name="TextBox 12">
            <a:extLst>
              <a:ext uri="{FF2B5EF4-FFF2-40B4-BE49-F238E27FC236}">
                <a16:creationId xmlns:a16="http://schemas.microsoft.com/office/drawing/2014/main" id="{22AE9675-E608-4D12-804F-553598D37ABB}"/>
              </a:ext>
            </a:extLst>
          </p:cNvPr>
          <p:cNvSpPr txBox="1"/>
          <p:nvPr/>
        </p:nvSpPr>
        <p:spPr>
          <a:xfrm>
            <a:off x="696682" y="1755564"/>
            <a:ext cx="9544136" cy="1220847"/>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aka.ms/grid-spec</a:t>
            </a:r>
          </a:p>
          <a:p>
            <a:pPr>
              <a:lnSpc>
                <a:spcPts val="4400"/>
              </a:lnSpc>
            </a:pPr>
            <a:r>
              <a:rPr lang="en-US" sz="3200" spc="120">
                <a:solidFill>
                  <a:schemeClr val="bg1"/>
                </a:solidFill>
                <a:latin typeface="Segoe UI Light" panose="020B0502040204020203" pitchFamily="34" charset="0"/>
                <a:cs typeface="Segoe UI Light" panose="020B0502040204020203" pitchFamily="34" charset="0"/>
              </a:rPr>
              <a:t>gridbyexample.com</a:t>
            </a:r>
          </a:p>
        </p:txBody>
      </p:sp>
    </p:spTree>
    <p:extLst>
      <p:ext uri="{BB962C8B-B14F-4D97-AF65-F5344CB8AC3E}">
        <p14:creationId xmlns:p14="http://schemas.microsoft.com/office/powerpoint/2010/main" val="29176148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ECDC"/>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F8682E-18BC-4F8F-975C-CA7AE65E8169}"/>
              </a:ext>
            </a:extLst>
          </p:cNvPr>
          <p:cNvSpPr/>
          <p:nvPr/>
        </p:nvSpPr>
        <p:spPr>
          <a:xfrm>
            <a:off x="0" y="0"/>
            <a:ext cx="12192000" cy="6858000"/>
          </a:xfrm>
          <a:prstGeom prst="rect">
            <a:avLst/>
          </a:prstGeom>
          <a:blipFill dpi="0" rotWithShape="1">
            <a:blip r:embed="rId3">
              <a:alphaModFix amt="90000"/>
            </a:blip>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49CF59-3952-4352-AAD7-3342887437C0}"/>
              </a:ext>
            </a:extLst>
          </p:cNvPr>
          <p:cNvSpPr txBox="1"/>
          <p:nvPr/>
        </p:nvSpPr>
        <p:spPr>
          <a:xfrm>
            <a:off x="664065" y="566382"/>
            <a:ext cx="8184660" cy="830997"/>
          </a:xfrm>
          <a:prstGeom prst="rect">
            <a:avLst/>
          </a:prstGeom>
          <a:noFill/>
        </p:spPr>
        <p:txBody>
          <a:bodyPr wrap="square" rtlCol="0">
            <a:spAutoFit/>
          </a:bodyPr>
          <a:lstStyle/>
          <a:p>
            <a:r>
              <a:rPr lang="en-US" sz="4800">
                <a:latin typeface="Segoe UI Light" panose="020B0502040204020203" pitchFamily="34" charset="0"/>
                <a:cs typeface="Segoe UI Light" panose="020B0502040204020203" pitchFamily="34" charset="0"/>
              </a:rPr>
              <a:t>What about…</a:t>
            </a:r>
          </a:p>
        </p:txBody>
      </p:sp>
    </p:spTree>
    <p:extLst>
      <p:ext uri="{BB962C8B-B14F-4D97-AF65-F5344CB8AC3E}">
        <p14:creationId xmlns:p14="http://schemas.microsoft.com/office/powerpoint/2010/main" val="259113038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FECDC"/>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BROWSER SUPPORT?</a:t>
            </a:r>
          </a:p>
        </p:txBody>
      </p:sp>
    </p:spTree>
    <p:extLst>
      <p:ext uri="{BB962C8B-B14F-4D97-AF65-F5344CB8AC3E}">
        <p14:creationId xmlns:p14="http://schemas.microsoft.com/office/powerpoint/2010/main" val="3872126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F44D2B-EC52-4676-84F1-2E1EE8ADC1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199" y="457200"/>
            <a:ext cx="6985529" cy="5017211"/>
          </a:xfrm>
          <a:prstGeom prst="rect">
            <a:avLst/>
          </a:prstGeom>
        </p:spPr>
      </p:pic>
      <p:sp>
        <p:nvSpPr>
          <p:cNvPr id="9" name="TextBox 8">
            <a:extLst>
              <a:ext uri="{FF2B5EF4-FFF2-40B4-BE49-F238E27FC236}">
                <a16:creationId xmlns:a16="http://schemas.microsoft.com/office/drawing/2014/main" id="{7C49CF59-3952-4352-AAD7-3342887437C0}"/>
              </a:ext>
            </a:extLst>
          </p:cNvPr>
          <p:cNvSpPr txBox="1"/>
          <p:nvPr/>
        </p:nvSpPr>
        <p:spPr>
          <a:xfrm>
            <a:off x="685799" y="685800"/>
            <a:ext cx="3381999" cy="646331"/>
          </a:xfrm>
          <a:prstGeom prst="rect">
            <a:avLst/>
          </a:prstGeom>
          <a:solidFill>
            <a:schemeClr val="bg1"/>
          </a:solidFill>
        </p:spPr>
        <p:txBody>
          <a:bodyPr wrap="square" rtlCol="0">
            <a:spAutoFit/>
          </a:bodyPr>
          <a:lstStyle/>
          <a:p>
            <a:r>
              <a:rPr lang="en-US" sz="3600">
                <a:latin typeface="Segoe UI Light" panose="020B0502040204020203" pitchFamily="34" charset="0"/>
                <a:cs typeface="Segoe UI Light" panose="020B0502040204020203" pitchFamily="34" charset="0"/>
              </a:rPr>
              <a:t>MULTI-COLUMN</a:t>
            </a:r>
          </a:p>
        </p:txBody>
      </p:sp>
      <p:sp>
        <p:nvSpPr>
          <p:cNvPr id="15" name="TextBox 14">
            <a:extLst>
              <a:ext uri="{FF2B5EF4-FFF2-40B4-BE49-F238E27FC236}">
                <a16:creationId xmlns:a16="http://schemas.microsoft.com/office/drawing/2014/main" id="{EE42622B-EA13-4E6A-8322-5003B4F990EB}"/>
              </a:ext>
            </a:extLst>
          </p:cNvPr>
          <p:cNvSpPr txBox="1"/>
          <p:nvPr/>
        </p:nvSpPr>
        <p:spPr>
          <a:xfrm>
            <a:off x="365849" y="5807186"/>
            <a:ext cx="2630272" cy="400110"/>
          </a:xfrm>
          <a:prstGeom prst="rect">
            <a:avLst/>
          </a:prstGeom>
          <a:noFill/>
        </p:spPr>
        <p:txBody>
          <a:bodyPr wrap="none" rtlCol="0">
            <a:spAutoFit/>
          </a:bodyPr>
          <a:lstStyle/>
          <a:p>
            <a:pPr>
              <a:lnSpc>
                <a:spcPts val="2400"/>
              </a:lnSpc>
            </a:pPr>
            <a:r>
              <a:rPr lang="en-US" sz="1600">
                <a:solidFill>
                  <a:schemeClr val="bg1">
                    <a:lumMod val="75000"/>
                  </a:schemeClr>
                </a:solidFill>
                <a:latin typeface="Segoe UI Semilight" panose="020B0402040204020203" pitchFamily="34" charset="0"/>
                <a:cs typeface="Segoe UI Semilight" panose="020B0402040204020203" pitchFamily="34" charset="0"/>
              </a:rPr>
              <a:t>Photo by </a:t>
            </a:r>
            <a:r>
              <a:rPr lang="en-US" sz="1600" err="1">
                <a:solidFill>
                  <a:schemeClr val="bg1">
                    <a:lumMod val="75000"/>
                  </a:schemeClr>
                </a:solidFill>
                <a:latin typeface="Segoe UI Semilight" panose="020B0402040204020203" pitchFamily="34" charset="0"/>
                <a:cs typeface="Segoe UI Semilight" panose="020B0402040204020203" pitchFamily="34" charset="0"/>
              </a:rPr>
              <a:t>JacLou</a:t>
            </a:r>
            <a:r>
              <a:rPr lang="en-US" sz="1600">
                <a:solidFill>
                  <a:schemeClr val="bg1">
                    <a:lumMod val="75000"/>
                  </a:schemeClr>
                </a:solidFill>
                <a:latin typeface="Segoe UI Semilight" panose="020B0402040204020203" pitchFamily="34" charset="0"/>
                <a:cs typeface="Segoe UI Semilight" panose="020B0402040204020203" pitchFamily="34" charset="0"/>
              </a:rPr>
              <a:t> on </a:t>
            </a:r>
            <a:r>
              <a:rPr lang="en-US" sz="1600" err="1">
                <a:solidFill>
                  <a:schemeClr val="bg1">
                    <a:lumMod val="75000"/>
                  </a:schemeClr>
                </a:solidFill>
                <a:latin typeface="Segoe UI Semilight" panose="020B0402040204020203" pitchFamily="34" charset="0"/>
                <a:cs typeface="Segoe UI Semilight" panose="020B0402040204020203" pitchFamily="34" charset="0"/>
              </a:rPr>
              <a:t>Pixabay</a:t>
            </a:r>
            <a:endParaRPr lang="en-US" sz="1600">
              <a:solidFill>
                <a:schemeClr val="bg1">
                  <a:lumMod val="75000"/>
                </a:schemeClr>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6679803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5B769259-B719-4BA1-B3AA-EE6CBDB7AC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76383" y="2089314"/>
            <a:ext cx="1371600" cy="1371600"/>
          </a:xfrm>
          <a:prstGeom prst="rect">
            <a:avLst/>
          </a:prstGeom>
        </p:spPr>
      </p:pic>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NEW SYNTAX ON BY DEFAULT IN</a:t>
            </a:r>
          </a:p>
        </p:txBody>
      </p:sp>
      <p:sp>
        <p:nvSpPr>
          <p:cNvPr id="10" name="TextBox 9">
            <a:extLst>
              <a:ext uri="{FF2B5EF4-FFF2-40B4-BE49-F238E27FC236}">
                <a16:creationId xmlns:a16="http://schemas.microsoft.com/office/drawing/2014/main" id="{9E86B674-5458-42DE-B458-A2F85C3DD184}"/>
              </a:ext>
            </a:extLst>
          </p:cNvPr>
          <p:cNvSpPr txBox="1"/>
          <p:nvPr/>
        </p:nvSpPr>
        <p:spPr>
          <a:xfrm>
            <a:off x="664065" y="5536705"/>
            <a:ext cx="8184659" cy="644621"/>
          </a:xfrm>
          <a:prstGeom prst="rect">
            <a:avLst/>
          </a:prstGeom>
          <a:noFill/>
        </p:spPr>
        <p:txBody>
          <a:bodyPr wrap="square" rtlCol="0">
            <a:spAutoFit/>
          </a:bodyPr>
          <a:lstStyle/>
          <a:p>
            <a:pPr>
              <a:lnSpc>
                <a:spcPts val="4400"/>
              </a:lnSpc>
            </a:pPr>
            <a:r>
              <a:rPr lang="en-US" sz="3200" err="1">
                <a:solidFill>
                  <a:schemeClr val="bg1">
                    <a:lumMod val="65000"/>
                  </a:schemeClr>
                </a:solidFill>
                <a:latin typeface="Segoe UI Semilight" panose="020B0402040204020203" pitchFamily="34" charset="0"/>
                <a:cs typeface="Segoe UI Semilight" panose="020B0402040204020203" pitchFamily="34" charset="0"/>
              </a:rPr>
              <a:t>caniuse.com</a:t>
            </a:r>
            <a:r>
              <a:rPr lang="en-US" sz="3200">
                <a:solidFill>
                  <a:schemeClr val="bg1">
                    <a:lumMod val="65000"/>
                  </a:schemeClr>
                </a:solidFill>
                <a:latin typeface="Segoe UI Semilight" panose="020B0402040204020203" pitchFamily="34" charset="0"/>
                <a:cs typeface="Segoe UI Semilight" panose="020B0402040204020203" pitchFamily="34" charset="0"/>
              </a:rPr>
              <a:t>/#feat=</a:t>
            </a:r>
            <a:r>
              <a:rPr lang="en-US" sz="3200" err="1">
                <a:solidFill>
                  <a:schemeClr val="bg1">
                    <a:lumMod val="65000"/>
                  </a:schemeClr>
                </a:solidFill>
                <a:latin typeface="Segoe UI Semilight" panose="020B0402040204020203" pitchFamily="34" charset="0"/>
                <a:cs typeface="Segoe UI Semilight" panose="020B0402040204020203" pitchFamily="34" charset="0"/>
              </a:rPr>
              <a:t>css</a:t>
            </a:r>
            <a:r>
              <a:rPr lang="en-US" sz="3200">
                <a:solidFill>
                  <a:schemeClr val="bg1">
                    <a:lumMod val="65000"/>
                  </a:schemeClr>
                </a:solidFill>
                <a:latin typeface="Segoe UI Semilight" panose="020B0402040204020203" pitchFamily="34" charset="0"/>
                <a:cs typeface="Segoe UI Semilight" panose="020B0402040204020203" pitchFamily="34" charset="0"/>
              </a:rPr>
              <a:t>-grid</a:t>
            </a:r>
          </a:p>
        </p:txBody>
      </p:sp>
      <p:grpSp>
        <p:nvGrpSpPr>
          <p:cNvPr id="17" name="Group 16">
            <a:extLst>
              <a:ext uri="{FF2B5EF4-FFF2-40B4-BE49-F238E27FC236}">
                <a16:creationId xmlns:a16="http://schemas.microsoft.com/office/drawing/2014/main" id="{7FF3B90B-F7DB-4A7F-B6A8-099732FACDF6}"/>
              </a:ext>
            </a:extLst>
          </p:cNvPr>
          <p:cNvGrpSpPr/>
          <p:nvPr/>
        </p:nvGrpSpPr>
        <p:grpSpPr>
          <a:xfrm>
            <a:off x="2812575" y="2089315"/>
            <a:ext cx="1371600" cy="1976324"/>
            <a:chOff x="2864846" y="2089315"/>
            <a:chExt cx="1371600" cy="1976324"/>
          </a:xfrm>
        </p:grpSpPr>
        <p:pic>
          <p:nvPicPr>
            <p:cNvPr id="6" name="Picture 5" descr="chromeArtboard 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4846" y="2089315"/>
              <a:ext cx="1371600" cy="1371600"/>
            </a:xfrm>
            <a:prstGeom prst="rect">
              <a:avLst/>
            </a:prstGeom>
          </p:spPr>
        </p:pic>
        <p:sp>
          <p:nvSpPr>
            <p:cNvPr id="11" name="Rectangle 10"/>
            <p:cNvSpPr/>
            <p:nvPr/>
          </p:nvSpPr>
          <p:spPr>
            <a:xfrm>
              <a:off x="3262252" y="3696307"/>
              <a:ext cx="576788" cy="369332"/>
            </a:xfrm>
            <a:prstGeom prst="rect">
              <a:avLst/>
            </a:prstGeom>
            <a:noFill/>
          </p:spPr>
          <p:txBody>
            <a:bodyPr wrap="none">
              <a:spAutoFit/>
            </a:bodyPr>
            <a:lstStyle/>
            <a:p>
              <a:pPr algn="ctr"/>
              <a:r>
                <a:rPr lang="en-US">
                  <a:solidFill>
                    <a:schemeClr val="bg1"/>
                  </a:solidFill>
                  <a:latin typeface="Segoe UI Semilight" panose="020B0402040204020203" pitchFamily="34" charset="0"/>
                  <a:cs typeface="Segoe UI Semilight" panose="020B0402040204020203" pitchFamily="34" charset="0"/>
                </a:rPr>
                <a:t>57+</a:t>
              </a:r>
              <a:endParaRPr lang="en-US">
                <a:solidFill>
                  <a:schemeClr val="bg1"/>
                </a:solidFill>
              </a:endParaRPr>
            </a:p>
          </p:txBody>
        </p:sp>
      </p:grpSp>
      <p:grpSp>
        <p:nvGrpSpPr>
          <p:cNvPr id="16" name="Group 15">
            <a:extLst>
              <a:ext uri="{FF2B5EF4-FFF2-40B4-BE49-F238E27FC236}">
                <a16:creationId xmlns:a16="http://schemas.microsoft.com/office/drawing/2014/main" id="{830FC732-328B-43C3-8FC7-1E7ABF199762}"/>
              </a:ext>
            </a:extLst>
          </p:cNvPr>
          <p:cNvGrpSpPr/>
          <p:nvPr/>
        </p:nvGrpSpPr>
        <p:grpSpPr>
          <a:xfrm>
            <a:off x="5069789" y="2089315"/>
            <a:ext cx="1298212" cy="1976324"/>
            <a:chOff x="5340265" y="2089315"/>
            <a:chExt cx="1298212" cy="1976324"/>
          </a:xfrm>
        </p:grpSpPr>
        <p:pic>
          <p:nvPicPr>
            <p:cNvPr id="5" name="Picture 4" descr="firefo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0265" y="2089315"/>
              <a:ext cx="1298212" cy="1371600"/>
            </a:xfrm>
            <a:prstGeom prst="rect">
              <a:avLst/>
            </a:prstGeom>
          </p:spPr>
        </p:pic>
        <p:sp>
          <p:nvSpPr>
            <p:cNvPr id="13" name="Rectangle 12"/>
            <p:cNvSpPr/>
            <p:nvPr/>
          </p:nvSpPr>
          <p:spPr>
            <a:xfrm>
              <a:off x="5700977" y="3696307"/>
              <a:ext cx="576788" cy="369332"/>
            </a:xfrm>
            <a:prstGeom prst="rect">
              <a:avLst/>
            </a:prstGeom>
            <a:noFill/>
          </p:spPr>
          <p:txBody>
            <a:bodyPr wrap="none">
              <a:spAutoFit/>
            </a:bodyPr>
            <a:lstStyle/>
            <a:p>
              <a:pPr algn="ctr"/>
              <a:r>
                <a:rPr lang="en-US">
                  <a:solidFill>
                    <a:schemeClr val="bg1"/>
                  </a:solidFill>
                  <a:latin typeface="Segoe UI Semilight" panose="020B0402040204020203" pitchFamily="34" charset="0"/>
                  <a:cs typeface="Segoe UI Semilight" panose="020B0402040204020203" pitchFamily="34" charset="0"/>
                </a:rPr>
                <a:t>52+</a:t>
              </a:r>
              <a:endParaRPr lang="en-US">
                <a:solidFill>
                  <a:schemeClr val="bg1"/>
                </a:solidFill>
              </a:endParaRPr>
            </a:p>
          </p:txBody>
        </p:sp>
      </p:grpSp>
      <p:pic>
        <p:nvPicPr>
          <p:cNvPr id="2" name="Picture 1" descr="safari_512x51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3614" y="2089315"/>
            <a:ext cx="1371600" cy="1371600"/>
          </a:xfrm>
          <a:prstGeom prst="rect">
            <a:avLst/>
          </a:prstGeom>
        </p:spPr>
      </p:pic>
      <p:sp>
        <p:nvSpPr>
          <p:cNvPr id="14" name="Rectangle 13"/>
          <p:cNvSpPr/>
          <p:nvPr/>
        </p:nvSpPr>
        <p:spPr>
          <a:xfrm>
            <a:off x="7597426" y="3696307"/>
            <a:ext cx="683976" cy="369332"/>
          </a:xfrm>
          <a:prstGeom prst="rect">
            <a:avLst/>
          </a:prstGeom>
          <a:noFill/>
        </p:spPr>
        <p:txBody>
          <a:bodyPr wrap="none">
            <a:spAutoFit/>
          </a:bodyPr>
          <a:lstStyle/>
          <a:p>
            <a:pPr algn="ctr"/>
            <a:r>
              <a:rPr lang="en-US" dirty="0">
                <a:solidFill>
                  <a:schemeClr val="bg1"/>
                </a:solidFill>
                <a:latin typeface="Segoe UI Semilight" panose="020B0402040204020203" pitchFamily="34" charset="0"/>
                <a:cs typeface="Segoe UI Semilight" panose="020B0402040204020203" pitchFamily="34" charset="0"/>
              </a:rPr>
              <a:t>10.1+</a:t>
            </a:r>
            <a:endParaRPr lang="en-US" dirty="0">
              <a:solidFill>
                <a:schemeClr val="bg1"/>
              </a:solidFill>
            </a:endParaRPr>
          </a:p>
        </p:txBody>
      </p:sp>
      <p:grpSp>
        <p:nvGrpSpPr>
          <p:cNvPr id="19" name="Group 18">
            <a:extLst>
              <a:ext uri="{FF2B5EF4-FFF2-40B4-BE49-F238E27FC236}">
                <a16:creationId xmlns:a16="http://schemas.microsoft.com/office/drawing/2014/main" id="{F74919AC-E3BD-48C5-9FC1-3521C1253A12}"/>
              </a:ext>
            </a:extLst>
          </p:cNvPr>
          <p:cNvGrpSpPr/>
          <p:nvPr/>
        </p:nvGrpSpPr>
        <p:grpSpPr>
          <a:xfrm>
            <a:off x="663905" y="2089315"/>
            <a:ext cx="1263056" cy="1976324"/>
            <a:chOff x="663905" y="2089315"/>
            <a:chExt cx="1263056" cy="1976324"/>
          </a:xfrm>
        </p:grpSpPr>
        <p:pic>
          <p:nvPicPr>
            <p:cNvPr id="20" name="Picture 19" descr="favicon-Artboard 2.png">
              <a:extLst>
                <a:ext uri="{FF2B5EF4-FFF2-40B4-BE49-F238E27FC236}">
                  <a16:creationId xmlns:a16="http://schemas.microsoft.com/office/drawing/2014/main" id="{4BB9D36B-7145-42B6-8C54-281FAD2A6F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905" y="2089315"/>
              <a:ext cx="1263056" cy="1371600"/>
            </a:xfrm>
            <a:prstGeom prst="rect">
              <a:avLst/>
            </a:prstGeom>
          </p:spPr>
        </p:pic>
        <p:sp>
          <p:nvSpPr>
            <p:cNvPr id="21" name="Rectangle 20">
              <a:extLst>
                <a:ext uri="{FF2B5EF4-FFF2-40B4-BE49-F238E27FC236}">
                  <a16:creationId xmlns:a16="http://schemas.microsoft.com/office/drawing/2014/main" id="{3AA6400C-177A-4169-872D-99A84BE517E3}"/>
                </a:ext>
              </a:extLst>
            </p:cNvPr>
            <p:cNvSpPr/>
            <p:nvPr/>
          </p:nvSpPr>
          <p:spPr>
            <a:xfrm>
              <a:off x="1021961" y="3696307"/>
              <a:ext cx="546946" cy="369332"/>
            </a:xfrm>
            <a:prstGeom prst="rect">
              <a:avLst/>
            </a:prstGeom>
            <a:noFill/>
            <a:ln>
              <a:noFill/>
            </a:ln>
          </p:spPr>
          <p:txBody>
            <a:bodyPr wrap="none">
              <a:spAutoFit/>
            </a:bodyPr>
            <a:lstStyle/>
            <a:p>
              <a:pPr algn="ctr"/>
              <a:r>
                <a:rPr lang="en-US" dirty="0">
                  <a:solidFill>
                    <a:schemeClr val="bg1"/>
                  </a:solidFill>
                  <a:latin typeface="Segoe UI Semilight" panose="020B0402040204020203" pitchFamily="34" charset="0"/>
                  <a:cs typeface="Segoe UI Semilight" panose="020B0402040204020203" pitchFamily="34" charset="0"/>
                </a:rPr>
                <a:t>16+</a:t>
              </a:r>
              <a:endParaRPr lang="en-US" dirty="0">
                <a:solidFill>
                  <a:schemeClr val="bg1"/>
                </a:solidFill>
              </a:endParaRPr>
            </a:p>
          </p:txBody>
        </p:sp>
      </p:grpSp>
      <p:sp>
        <p:nvSpPr>
          <p:cNvPr id="27" name="Rectangle 26">
            <a:extLst>
              <a:ext uri="{FF2B5EF4-FFF2-40B4-BE49-F238E27FC236}">
                <a16:creationId xmlns:a16="http://schemas.microsoft.com/office/drawing/2014/main" id="{2AD7D3AF-D8F4-419B-838D-2362CFB38883}"/>
              </a:ext>
            </a:extLst>
          </p:cNvPr>
          <p:cNvSpPr/>
          <p:nvPr/>
        </p:nvSpPr>
        <p:spPr>
          <a:xfrm>
            <a:off x="9866270" y="3696307"/>
            <a:ext cx="591829" cy="369332"/>
          </a:xfrm>
          <a:prstGeom prst="rect">
            <a:avLst/>
          </a:prstGeom>
          <a:noFill/>
        </p:spPr>
        <p:txBody>
          <a:bodyPr wrap="none">
            <a:spAutoFit/>
          </a:bodyPr>
          <a:lstStyle/>
          <a:p>
            <a:pPr algn="ctr"/>
            <a:r>
              <a:rPr lang="en-US" dirty="0">
                <a:solidFill>
                  <a:schemeClr val="bg1"/>
                </a:solidFill>
                <a:latin typeface="Segoe UI Semilight" panose="020B0402040204020203" pitchFamily="34" charset="0"/>
                <a:cs typeface="Segoe UI Semilight" panose="020B0402040204020203" pitchFamily="34" charset="0"/>
              </a:rPr>
              <a:t>44+</a:t>
            </a:r>
            <a:endParaRPr lang="en-US" dirty="0">
              <a:solidFill>
                <a:schemeClr val="bg1"/>
              </a:solidFill>
            </a:endParaRPr>
          </a:p>
        </p:txBody>
      </p:sp>
    </p:spTree>
    <p:extLst>
      <p:ext uri="{BB962C8B-B14F-4D97-AF65-F5344CB8AC3E}">
        <p14:creationId xmlns:p14="http://schemas.microsoft.com/office/powerpoint/2010/main" val="26275548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7" descr="i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2397" y="1962233"/>
            <a:ext cx="1582574" cy="1554088"/>
          </a:xfrm>
          <a:prstGeom prst="rect">
            <a:avLst/>
          </a:prstGeom>
        </p:spPr>
      </p:pic>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885764" cy="646331"/>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ORIGINAL PREFIXED SYNTAX SUPPORTED IN</a:t>
            </a:r>
          </a:p>
        </p:txBody>
      </p:sp>
      <p:sp>
        <p:nvSpPr>
          <p:cNvPr id="14" name="TextBox 13">
            <a:extLst>
              <a:ext uri="{FF2B5EF4-FFF2-40B4-BE49-F238E27FC236}">
                <a16:creationId xmlns:a16="http://schemas.microsoft.com/office/drawing/2014/main" id="{9E86B674-5458-42DE-B458-A2F85C3DD184}"/>
              </a:ext>
            </a:extLst>
          </p:cNvPr>
          <p:cNvSpPr txBox="1"/>
          <p:nvPr/>
        </p:nvSpPr>
        <p:spPr>
          <a:xfrm>
            <a:off x="664065" y="5536705"/>
            <a:ext cx="8184659" cy="644621"/>
          </a:xfrm>
          <a:prstGeom prst="rect">
            <a:avLst/>
          </a:prstGeom>
          <a:noFill/>
        </p:spPr>
        <p:txBody>
          <a:bodyPr wrap="square" rtlCol="0">
            <a:spAutoFit/>
          </a:bodyPr>
          <a:lstStyle/>
          <a:p>
            <a:pPr>
              <a:lnSpc>
                <a:spcPts val="4400"/>
              </a:lnSpc>
            </a:pPr>
            <a:r>
              <a:rPr lang="en-US" sz="3200" err="1">
                <a:solidFill>
                  <a:schemeClr val="bg1">
                    <a:lumMod val="65000"/>
                  </a:schemeClr>
                </a:solidFill>
                <a:latin typeface="Segoe UI Semilight" panose="020B0402040204020203" pitchFamily="34" charset="0"/>
                <a:cs typeface="Segoe UI Semilight" panose="020B0402040204020203" pitchFamily="34" charset="0"/>
              </a:rPr>
              <a:t>caniuse.com</a:t>
            </a:r>
            <a:r>
              <a:rPr lang="en-US" sz="3200">
                <a:solidFill>
                  <a:schemeClr val="bg1">
                    <a:lumMod val="65000"/>
                  </a:schemeClr>
                </a:solidFill>
                <a:latin typeface="Segoe UI Semilight" panose="020B0402040204020203" pitchFamily="34" charset="0"/>
                <a:cs typeface="Segoe UI Semilight" panose="020B0402040204020203" pitchFamily="34" charset="0"/>
              </a:rPr>
              <a:t>/#feat=</a:t>
            </a:r>
            <a:r>
              <a:rPr lang="en-US" sz="3200" err="1">
                <a:solidFill>
                  <a:schemeClr val="bg1">
                    <a:lumMod val="65000"/>
                  </a:schemeClr>
                </a:solidFill>
                <a:latin typeface="Segoe UI Semilight" panose="020B0402040204020203" pitchFamily="34" charset="0"/>
                <a:cs typeface="Segoe UI Semilight" panose="020B0402040204020203" pitchFamily="34" charset="0"/>
              </a:rPr>
              <a:t>css</a:t>
            </a:r>
            <a:r>
              <a:rPr lang="en-US" sz="3200">
                <a:solidFill>
                  <a:schemeClr val="bg1">
                    <a:lumMod val="65000"/>
                  </a:schemeClr>
                </a:solidFill>
                <a:latin typeface="Segoe UI Semilight" panose="020B0402040204020203" pitchFamily="34" charset="0"/>
                <a:cs typeface="Segoe UI Semilight" panose="020B0402040204020203" pitchFamily="34" charset="0"/>
              </a:rPr>
              <a:t>-grid</a:t>
            </a:r>
          </a:p>
        </p:txBody>
      </p:sp>
      <p:grpSp>
        <p:nvGrpSpPr>
          <p:cNvPr id="10" name="Group 9">
            <a:extLst>
              <a:ext uri="{FF2B5EF4-FFF2-40B4-BE49-F238E27FC236}">
                <a16:creationId xmlns:a16="http://schemas.microsoft.com/office/drawing/2014/main" id="{017D18FD-A74B-4ED3-8DC2-98EC6CAB1FEC}"/>
              </a:ext>
            </a:extLst>
          </p:cNvPr>
          <p:cNvGrpSpPr/>
          <p:nvPr/>
        </p:nvGrpSpPr>
        <p:grpSpPr>
          <a:xfrm>
            <a:off x="663905" y="2089315"/>
            <a:ext cx="1263056" cy="1976324"/>
            <a:chOff x="663905" y="2089315"/>
            <a:chExt cx="1263056" cy="1976324"/>
          </a:xfrm>
        </p:grpSpPr>
        <p:pic>
          <p:nvPicPr>
            <p:cNvPr id="13" name="Picture 12" descr="favicon-Artboard 2.png">
              <a:extLst>
                <a:ext uri="{FF2B5EF4-FFF2-40B4-BE49-F238E27FC236}">
                  <a16:creationId xmlns:a16="http://schemas.microsoft.com/office/drawing/2014/main" id="{46E9FACE-E2F7-41C0-962D-BAD2ACDDC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05" y="2089315"/>
              <a:ext cx="1263056" cy="1371600"/>
            </a:xfrm>
            <a:prstGeom prst="rect">
              <a:avLst/>
            </a:prstGeom>
          </p:spPr>
        </p:pic>
        <p:sp>
          <p:nvSpPr>
            <p:cNvPr id="15" name="Rectangle 14">
              <a:extLst>
                <a:ext uri="{FF2B5EF4-FFF2-40B4-BE49-F238E27FC236}">
                  <a16:creationId xmlns:a16="http://schemas.microsoft.com/office/drawing/2014/main" id="{88835209-69F0-417C-AF33-5FCF57DAAFE0}"/>
                </a:ext>
              </a:extLst>
            </p:cNvPr>
            <p:cNvSpPr/>
            <p:nvPr/>
          </p:nvSpPr>
          <p:spPr>
            <a:xfrm>
              <a:off x="1078066" y="3696307"/>
              <a:ext cx="434735" cy="369332"/>
            </a:xfrm>
            <a:prstGeom prst="rect">
              <a:avLst/>
            </a:prstGeom>
            <a:noFill/>
            <a:ln>
              <a:noFill/>
            </a:ln>
          </p:spPr>
          <p:txBody>
            <a:bodyPr wrap="none">
              <a:spAutoFit/>
            </a:bodyPr>
            <a:lstStyle/>
            <a:p>
              <a:pPr algn="ctr"/>
              <a:r>
                <a:rPr lang="en-US">
                  <a:solidFill>
                    <a:schemeClr val="bg1"/>
                  </a:solidFill>
                  <a:latin typeface="Segoe UI Semilight" panose="020B0402040204020203" pitchFamily="34" charset="0"/>
                  <a:cs typeface="Segoe UI Semilight" panose="020B0402040204020203" pitchFamily="34" charset="0"/>
                </a:rPr>
                <a:t>All</a:t>
              </a:r>
              <a:endParaRPr lang="en-US">
                <a:solidFill>
                  <a:schemeClr val="bg1"/>
                </a:solidFill>
              </a:endParaRPr>
            </a:p>
          </p:txBody>
        </p:sp>
      </p:grpSp>
      <p:sp>
        <p:nvSpPr>
          <p:cNvPr id="18" name="Rectangle 17">
            <a:extLst>
              <a:ext uri="{FF2B5EF4-FFF2-40B4-BE49-F238E27FC236}">
                <a16:creationId xmlns:a16="http://schemas.microsoft.com/office/drawing/2014/main" id="{A25AAC43-3225-4BD9-AB4B-4DDBF7BAD3BC}"/>
              </a:ext>
            </a:extLst>
          </p:cNvPr>
          <p:cNvSpPr/>
          <p:nvPr/>
        </p:nvSpPr>
        <p:spPr>
          <a:xfrm>
            <a:off x="3224902" y="3696307"/>
            <a:ext cx="546945" cy="369332"/>
          </a:xfrm>
          <a:prstGeom prst="rect">
            <a:avLst/>
          </a:prstGeom>
          <a:noFill/>
        </p:spPr>
        <p:txBody>
          <a:bodyPr wrap="none">
            <a:spAutoFit/>
          </a:bodyPr>
          <a:lstStyle/>
          <a:p>
            <a:pPr algn="ctr"/>
            <a:r>
              <a:rPr lang="en-US">
                <a:solidFill>
                  <a:schemeClr val="bg1"/>
                </a:solidFill>
                <a:latin typeface="Segoe UI Semilight" panose="020B0402040204020203" pitchFamily="34" charset="0"/>
                <a:cs typeface="Segoe UI Semilight" panose="020B0402040204020203" pitchFamily="34" charset="0"/>
              </a:rPr>
              <a:t>10+</a:t>
            </a:r>
            <a:endParaRPr lang="en-US">
              <a:solidFill>
                <a:schemeClr val="bg1"/>
              </a:solidFill>
            </a:endParaRPr>
          </a:p>
        </p:txBody>
      </p:sp>
    </p:spTree>
    <p:extLst>
      <p:ext uri="{BB962C8B-B14F-4D97-AF65-F5344CB8AC3E}">
        <p14:creationId xmlns:p14="http://schemas.microsoft.com/office/powerpoint/2010/main" val="118081947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NOTABLE BROWSERS W/O SUPPORT</a:t>
            </a:r>
          </a:p>
        </p:txBody>
      </p:sp>
      <p:pic>
        <p:nvPicPr>
          <p:cNvPr id="2" name="Picture 1" descr="uc_512x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575" y="2089315"/>
            <a:ext cx="1371600" cy="1371600"/>
          </a:xfrm>
          <a:prstGeom prst="rect">
            <a:avLst/>
          </a:prstGeom>
        </p:spPr>
      </p:pic>
      <p:pic>
        <p:nvPicPr>
          <p:cNvPr id="14" name="Picture 13" descr="opera-mini_512x5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33" y="2089315"/>
            <a:ext cx="1371600" cy="1371600"/>
          </a:xfrm>
          <a:prstGeom prst="rect">
            <a:avLst/>
          </a:prstGeom>
        </p:spPr>
      </p:pic>
      <p:sp>
        <p:nvSpPr>
          <p:cNvPr id="15" name="TextBox 14">
            <a:extLst>
              <a:ext uri="{FF2B5EF4-FFF2-40B4-BE49-F238E27FC236}">
                <a16:creationId xmlns:a16="http://schemas.microsoft.com/office/drawing/2014/main" id="{9E86B674-5458-42DE-B458-A2F85C3DD184}"/>
              </a:ext>
            </a:extLst>
          </p:cNvPr>
          <p:cNvSpPr txBox="1"/>
          <p:nvPr/>
        </p:nvSpPr>
        <p:spPr>
          <a:xfrm>
            <a:off x="664065" y="5536705"/>
            <a:ext cx="8184659" cy="644621"/>
          </a:xfrm>
          <a:prstGeom prst="rect">
            <a:avLst/>
          </a:prstGeom>
          <a:noFill/>
        </p:spPr>
        <p:txBody>
          <a:bodyPr wrap="square" rtlCol="0">
            <a:spAutoFit/>
          </a:bodyPr>
          <a:lstStyle/>
          <a:p>
            <a:pPr>
              <a:lnSpc>
                <a:spcPts val="4400"/>
              </a:lnSpc>
            </a:pPr>
            <a:r>
              <a:rPr lang="en-US" sz="3200" err="1">
                <a:solidFill>
                  <a:schemeClr val="bg1">
                    <a:lumMod val="65000"/>
                  </a:schemeClr>
                </a:solidFill>
                <a:latin typeface="Segoe UI Semilight" panose="020B0402040204020203" pitchFamily="34" charset="0"/>
                <a:cs typeface="Segoe UI Semilight" panose="020B0402040204020203" pitchFamily="34" charset="0"/>
              </a:rPr>
              <a:t>caniuse.com</a:t>
            </a:r>
            <a:r>
              <a:rPr lang="en-US" sz="3200">
                <a:solidFill>
                  <a:schemeClr val="bg1">
                    <a:lumMod val="65000"/>
                  </a:schemeClr>
                </a:solidFill>
                <a:latin typeface="Segoe UI Semilight" panose="020B0402040204020203" pitchFamily="34" charset="0"/>
                <a:cs typeface="Segoe UI Semilight" panose="020B0402040204020203" pitchFamily="34" charset="0"/>
              </a:rPr>
              <a:t>/#feat=</a:t>
            </a:r>
            <a:r>
              <a:rPr lang="en-US" sz="3200" err="1">
                <a:solidFill>
                  <a:schemeClr val="bg1">
                    <a:lumMod val="65000"/>
                  </a:schemeClr>
                </a:solidFill>
                <a:latin typeface="Segoe UI Semilight" panose="020B0402040204020203" pitchFamily="34" charset="0"/>
                <a:cs typeface="Segoe UI Semilight" panose="020B0402040204020203" pitchFamily="34" charset="0"/>
              </a:rPr>
              <a:t>css</a:t>
            </a:r>
            <a:r>
              <a:rPr lang="en-US" sz="3200">
                <a:solidFill>
                  <a:schemeClr val="bg1">
                    <a:lumMod val="65000"/>
                  </a:schemeClr>
                </a:solidFill>
                <a:latin typeface="Segoe UI Semilight" panose="020B0402040204020203" pitchFamily="34" charset="0"/>
                <a:cs typeface="Segoe UI Semilight" panose="020B0402040204020203" pitchFamily="34" charset="0"/>
              </a:rPr>
              <a:t>-grid</a:t>
            </a:r>
          </a:p>
        </p:txBody>
      </p:sp>
    </p:spTree>
    <p:extLst>
      <p:ext uri="{BB962C8B-B14F-4D97-AF65-F5344CB8AC3E}">
        <p14:creationId xmlns:p14="http://schemas.microsoft.com/office/powerpoint/2010/main" val="395471394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FECDC"/>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ORIGINAL GRID SYNTAX?</a:t>
            </a:r>
          </a:p>
        </p:txBody>
      </p:sp>
    </p:spTree>
    <p:extLst>
      <p:ext uri="{BB962C8B-B14F-4D97-AF65-F5344CB8AC3E}">
        <p14:creationId xmlns:p14="http://schemas.microsoft.com/office/powerpoint/2010/main" val="11312266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83364236"/>
              </p:ext>
            </p:extLst>
          </p:nvPr>
        </p:nvGraphicFramePr>
        <p:xfrm>
          <a:off x="715818" y="731211"/>
          <a:ext cx="8462818" cy="5567680"/>
        </p:xfrm>
        <a:graphic>
          <a:graphicData uri="http://schemas.openxmlformats.org/drawingml/2006/table">
            <a:tbl>
              <a:tblPr firstRow="1" bandRow="1">
                <a:tableStyleId>{EB344D84-9AFB-497E-A393-DC336BA19D2E}</a:tableStyleId>
              </a:tblPr>
              <a:tblGrid>
                <a:gridCol w="4595091">
                  <a:extLst>
                    <a:ext uri="{9D8B030D-6E8A-4147-A177-3AD203B41FA5}">
                      <a16:colId xmlns:a16="http://schemas.microsoft.com/office/drawing/2014/main" val="20000"/>
                    </a:ext>
                  </a:extLst>
                </a:gridCol>
                <a:gridCol w="3867727">
                  <a:extLst>
                    <a:ext uri="{9D8B030D-6E8A-4147-A177-3AD203B41FA5}">
                      <a16:colId xmlns:a16="http://schemas.microsoft.com/office/drawing/2014/main" val="20001"/>
                    </a:ext>
                  </a:extLst>
                </a:gridCol>
              </a:tblGrid>
              <a:tr h="370840">
                <a:tc>
                  <a:txBody>
                    <a:bodyPr/>
                    <a:lstStyle/>
                    <a:p>
                      <a:r>
                        <a:rPr lang="en-US" sz="2400">
                          <a:solidFill>
                            <a:schemeClr val="tx1"/>
                          </a:solidFill>
                          <a:latin typeface="Segoe UI Semibold" panose="020B0702040204020203" pitchFamily="34" charset="0"/>
                          <a:cs typeface="Segoe UI Semibold" panose="020B0702040204020203" pitchFamily="34" charset="0"/>
                        </a:rPr>
                        <a:t>NEW</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a:solidFill>
                            <a:schemeClr val="tx1"/>
                          </a:solidFill>
                          <a:latin typeface="Segoe UI Semibold" panose="020B0702040204020203" pitchFamily="34" charset="0"/>
                          <a:cs typeface="Segoe UI Semibold" panose="020B0702040204020203" pitchFamily="34" charset="0"/>
                        </a:rPr>
                        <a:t>ORIGINAL</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extLst>
                  <a:ext uri="{0D108BD9-81ED-4DB2-BD59-A6C34878D82A}">
                    <a16:rowId xmlns:a16="http://schemas.microsoft.com/office/drawing/2014/main" val="10000"/>
                  </a:ext>
                </a:extLst>
              </a:tr>
              <a:tr h="370840">
                <a:tc>
                  <a:txBody>
                    <a:bodyPr/>
                    <a:lstStyle/>
                    <a:p>
                      <a:pPr>
                        <a:lnSpc>
                          <a:spcPts val="3200"/>
                        </a:lnSpc>
                      </a:pPr>
                      <a:r>
                        <a:rPr lang="en-US" sz="2400">
                          <a:latin typeface="Segoe UI Semilight" panose="020B0402040204020203" pitchFamily="34" charset="0"/>
                          <a:cs typeface="Segoe UI Semilight" panose="020B0402040204020203" pitchFamily="34" charset="0"/>
                        </a:rPr>
                        <a:t>display: grid</a:t>
                      </a:r>
                      <a:endParaRPr lang="en-US" sz="2400">
                        <a:solidFill>
                          <a:schemeClr val="bg1"/>
                        </a:solidFill>
                        <a:latin typeface="Segoe UI Semilight" panose="020B0402040204020203" pitchFamily="34" charset="0"/>
                        <a:cs typeface="Segoe UI Semilight" panose="020B0402040204020203" pitchFamily="34" charset="0"/>
                      </a:endParaRPr>
                    </a:p>
                  </a:txBody>
                  <a:tcPr>
                    <a:lnT w="25400" cmpd="sng">
                      <a:noFill/>
                    </a:lnT>
                    <a:solidFill>
                      <a:schemeClr val="bg1"/>
                    </a:solidFill>
                  </a:tcPr>
                </a:tc>
                <a:tc>
                  <a:txBody>
                    <a:bodyPr/>
                    <a:lstStyle/>
                    <a:p>
                      <a:pPr>
                        <a:lnSpc>
                          <a:spcPts val="3200"/>
                        </a:lnSpc>
                      </a:pPr>
                      <a:r>
                        <a:rPr lang="en-US" sz="2400">
                          <a:latin typeface="Segoe UI Semilight" panose="020B0402040204020203" pitchFamily="34" charset="0"/>
                          <a:cs typeface="Segoe UI Semilight" panose="020B0402040204020203" pitchFamily="34" charset="0"/>
                        </a:rPr>
                        <a:t>display: -</a:t>
                      </a:r>
                      <a:r>
                        <a:rPr lang="en-US" sz="2400" err="1">
                          <a:latin typeface="Segoe UI Semilight" panose="020B0402040204020203" pitchFamily="34" charset="0"/>
                          <a:cs typeface="Segoe UI Semilight" panose="020B0402040204020203" pitchFamily="34" charset="0"/>
                        </a:rPr>
                        <a:t>ms</a:t>
                      </a:r>
                      <a:r>
                        <a:rPr lang="en-US" sz="2400">
                          <a:latin typeface="Segoe UI Semilight" panose="020B0402040204020203" pitchFamily="34" charset="0"/>
                          <a:cs typeface="Segoe UI Semilight" panose="020B0402040204020203" pitchFamily="34" charset="0"/>
                        </a:rPr>
                        <a:t>-grid</a:t>
                      </a:r>
                      <a:endParaRPr lang="en-US" sz="2400">
                        <a:solidFill>
                          <a:schemeClr val="bg1"/>
                        </a:solidFill>
                        <a:latin typeface="Segoe UI Semilight" panose="020B0402040204020203" pitchFamily="34" charset="0"/>
                        <a:cs typeface="Segoe UI Semilight" panose="020B0402040204020203" pitchFamily="34" charset="0"/>
                      </a:endParaRPr>
                    </a:p>
                  </a:txBody>
                  <a:tcPr>
                    <a:lnT w="25400" cmpd="sng">
                      <a:noFill/>
                    </a:lnT>
                    <a:solidFill>
                      <a:schemeClr val="bg1"/>
                    </a:solidFill>
                  </a:tcPr>
                </a:tc>
                <a:extLst>
                  <a:ext uri="{0D108BD9-81ED-4DB2-BD59-A6C34878D82A}">
                    <a16:rowId xmlns:a16="http://schemas.microsoft.com/office/drawing/2014/main" val="10001"/>
                  </a:ext>
                </a:extLst>
              </a:tr>
              <a:tr h="370840">
                <a:tc>
                  <a:txBody>
                    <a:bodyPr/>
                    <a:lstStyle/>
                    <a:p>
                      <a:pPr>
                        <a:lnSpc>
                          <a:spcPts val="3200"/>
                        </a:lnSpc>
                      </a:pPr>
                      <a:r>
                        <a:rPr lang="en-US" sz="2400">
                          <a:latin typeface="Segoe UI Semilight" panose="020B0402040204020203" pitchFamily="34" charset="0"/>
                          <a:cs typeface="Segoe UI Semilight" panose="020B0402040204020203" pitchFamily="34" charset="0"/>
                        </a:rPr>
                        <a:t>grid-template-columns</a:t>
                      </a:r>
                      <a:endParaRPr lang="en-US" sz="2400">
                        <a:solidFill>
                          <a:schemeClr val="bg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tc>
                  <a:txBody>
                    <a:bodyPr/>
                    <a:lstStyle/>
                    <a:p>
                      <a:pPr>
                        <a:lnSpc>
                          <a:spcPts val="3200"/>
                        </a:lnSpc>
                      </a:pPr>
                      <a:r>
                        <a:rPr lang="en-US" sz="2400">
                          <a:latin typeface="Segoe UI Semilight" panose="020B0402040204020203" pitchFamily="34" charset="0"/>
                          <a:cs typeface="Segoe UI Semilight" panose="020B0402040204020203" pitchFamily="34" charset="0"/>
                        </a:rPr>
                        <a:t>-</a:t>
                      </a:r>
                      <a:r>
                        <a:rPr lang="en-US" sz="2400" err="1">
                          <a:latin typeface="Segoe UI Semilight" panose="020B0402040204020203" pitchFamily="34" charset="0"/>
                          <a:cs typeface="Segoe UI Semilight" panose="020B0402040204020203" pitchFamily="34" charset="0"/>
                        </a:rPr>
                        <a:t>ms</a:t>
                      </a:r>
                      <a:r>
                        <a:rPr lang="en-US" sz="2400">
                          <a:latin typeface="Segoe UI Semilight" panose="020B0402040204020203" pitchFamily="34" charset="0"/>
                          <a:cs typeface="Segoe UI Semilight" panose="020B0402040204020203" pitchFamily="34" charset="0"/>
                        </a:rPr>
                        <a:t>-grid-columns</a:t>
                      </a:r>
                      <a:endParaRPr lang="en-US" sz="2400">
                        <a:solidFill>
                          <a:schemeClr val="bg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2"/>
                  </a:ext>
                </a:extLst>
              </a:tr>
              <a:tr h="370840">
                <a:tc>
                  <a:txBody>
                    <a:bodyPr/>
                    <a:lstStyle/>
                    <a:p>
                      <a:pPr>
                        <a:lnSpc>
                          <a:spcPts val="3200"/>
                        </a:lnSpc>
                      </a:pPr>
                      <a:r>
                        <a:rPr lang="en-US" sz="2400">
                          <a:latin typeface="Segoe UI Semilight" panose="020B0402040204020203" pitchFamily="34" charset="0"/>
                          <a:cs typeface="Segoe UI Semilight" panose="020B0402040204020203" pitchFamily="34" charset="0"/>
                        </a:rPr>
                        <a:t>grid-template-rows</a:t>
                      </a:r>
                      <a:endParaRPr lang="en-US" sz="2400">
                        <a:solidFill>
                          <a:schemeClr val="bg1"/>
                        </a:solidFill>
                        <a:latin typeface="Segoe UI Semilight" panose="020B0402040204020203" pitchFamily="34" charset="0"/>
                        <a:cs typeface="Segoe UI Semilight" panose="020B0402040204020203" pitchFamily="34" charset="0"/>
                      </a:endParaRPr>
                    </a:p>
                  </a:txBody>
                  <a:tcPr>
                    <a:solidFill>
                      <a:schemeClr val="bg1"/>
                    </a:solidFill>
                  </a:tcPr>
                </a:tc>
                <a:tc>
                  <a:txBody>
                    <a:bodyPr/>
                    <a:lstStyle/>
                    <a:p>
                      <a:pPr>
                        <a:lnSpc>
                          <a:spcPts val="3200"/>
                        </a:lnSpc>
                      </a:pPr>
                      <a:r>
                        <a:rPr lang="en-US" sz="2400">
                          <a:latin typeface="Segoe UI Semilight" panose="020B0402040204020203" pitchFamily="34" charset="0"/>
                          <a:cs typeface="Segoe UI Semilight" panose="020B0402040204020203" pitchFamily="34" charset="0"/>
                        </a:rPr>
                        <a:t>-</a:t>
                      </a:r>
                      <a:r>
                        <a:rPr lang="en-US" sz="2400" err="1">
                          <a:latin typeface="Segoe UI Semilight" panose="020B0402040204020203" pitchFamily="34" charset="0"/>
                          <a:cs typeface="Segoe UI Semilight" panose="020B0402040204020203" pitchFamily="34" charset="0"/>
                        </a:rPr>
                        <a:t>ms</a:t>
                      </a:r>
                      <a:r>
                        <a:rPr lang="en-US" sz="2400">
                          <a:latin typeface="Segoe UI Semilight" panose="020B0402040204020203" pitchFamily="34" charset="0"/>
                          <a:cs typeface="Segoe UI Semilight" panose="020B0402040204020203" pitchFamily="34" charset="0"/>
                        </a:rPr>
                        <a:t>-grid-rows</a:t>
                      </a:r>
                      <a:endParaRPr lang="en-US" sz="2400">
                        <a:solidFill>
                          <a:schemeClr val="bg1"/>
                        </a:solidFill>
                        <a:latin typeface="Segoe UI Semilight" panose="020B0402040204020203" pitchFamily="34"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3"/>
                  </a:ext>
                </a:extLst>
              </a:tr>
              <a:tr h="370840">
                <a:tc>
                  <a:txBody>
                    <a:bodyPr/>
                    <a:lstStyle/>
                    <a:p>
                      <a:pPr>
                        <a:lnSpc>
                          <a:spcPts val="3200"/>
                        </a:lnSpc>
                      </a:pPr>
                      <a:r>
                        <a:rPr lang="en-US" sz="2400">
                          <a:latin typeface="Segoe UI Semilight" panose="020B0402040204020203" pitchFamily="34" charset="0"/>
                          <a:cs typeface="Segoe UI Semilight" panose="020B0402040204020203" pitchFamily="34" charset="0"/>
                        </a:rPr>
                        <a:t>grid-column</a:t>
                      </a:r>
                      <a:endParaRPr lang="en-US" sz="2400">
                        <a:solidFill>
                          <a:schemeClr val="bg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tc>
                  <a:txBody>
                    <a:bodyPr/>
                    <a:lstStyle/>
                    <a:p>
                      <a:pPr>
                        <a:lnSpc>
                          <a:spcPts val="3200"/>
                        </a:lnSpc>
                      </a:pPr>
                      <a:r>
                        <a:rPr lang="en-US" sz="2400">
                          <a:latin typeface="Segoe UI Semilight" panose="020B0402040204020203" pitchFamily="34" charset="0"/>
                          <a:cs typeface="Segoe UI Semilight" panose="020B0402040204020203" pitchFamily="34" charset="0"/>
                        </a:rPr>
                        <a:t>-</a:t>
                      </a:r>
                      <a:r>
                        <a:rPr lang="en-US" sz="2400" err="1">
                          <a:latin typeface="Segoe UI Semilight" panose="020B0402040204020203" pitchFamily="34" charset="0"/>
                          <a:cs typeface="Segoe UI Semilight" panose="020B0402040204020203" pitchFamily="34" charset="0"/>
                        </a:rPr>
                        <a:t>ms</a:t>
                      </a:r>
                      <a:r>
                        <a:rPr lang="en-US" sz="2400">
                          <a:latin typeface="Segoe UI Semilight" panose="020B0402040204020203" pitchFamily="34" charset="0"/>
                          <a:cs typeface="Segoe UI Semilight" panose="020B0402040204020203" pitchFamily="34" charset="0"/>
                        </a:rPr>
                        <a:t>-grid-column,</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a:latin typeface="Segoe UI Semilight" panose="020B0402040204020203" pitchFamily="34" charset="0"/>
                          <a:cs typeface="Segoe UI Semilight" panose="020B0402040204020203" pitchFamily="34" charset="0"/>
                        </a:rPr>
                        <a:t>-</a:t>
                      </a:r>
                      <a:r>
                        <a:rPr lang="en-US" sz="2400" err="1">
                          <a:latin typeface="Segoe UI Semilight" panose="020B0402040204020203" pitchFamily="34" charset="0"/>
                          <a:cs typeface="Segoe UI Semilight" panose="020B0402040204020203" pitchFamily="34" charset="0"/>
                        </a:rPr>
                        <a:t>ms</a:t>
                      </a:r>
                      <a:r>
                        <a:rPr lang="en-US" sz="2400">
                          <a:latin typeface="Segoe UI Semilight" panose="020B0402040204020203" pitchFamily="34" charset="0"/>
                          <a:cs typeface="Segoe UI Semilight" panose="020B0402040204020203" pitchFamily="34" charset="0"/>
                        </a:rPr>
                        <a:t>-grid-column-span</a:t>
                      </a:r>
                      <a:endParaRPr lang="en-US" sz="2400">
                        <a:solidFill>
                          <a:schemeClr val="bg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ts val="3200"/>
                        </a:lnSpc>
                        <a:spcBef>
                          <a:spcPts val="0"/>
                        </a:spcBef>
                        <a:spcAft>
                          <a:spcPts val="0"/>
                        </a:spcAft>
                        <a:buClrTx/>
                        <a:buSzTx/>
                        <a:buFontTx/>
                        <a:buNone/>
                        <a:tabLst/>
                        <a:defRPr/>
                      </a:pPr>
                      <a:r>
                        <a:rPr lang="en-US" sz="2400">
                          <a:latin typeface="Segoe UI Semilight" panose="020B0402040204020203" pitchFamily="34" charset="0"/>
                          <a:cs typeface="Segoe UI Semilight" panose="020B0402040204020203" pitchFamily="34" charset="0"/>
                        </a:rPr>
                        <a:t>grid-row</a:t>
                      </a:r>
                      <a:endParaRPr lang="en-US" sz="2400">
                        <a:solidFill>
                          <a:schemeClr val="bg1"/>
                        </a:solidFill>
                        <a:latin typeface="Segoe UI Semilight" panose="020B0402040204020203" pitchFamily="34" charset="0"/>
                        <a:cs typeface="Segoe UI Semilight" panose="020B0402040204020203" pitchFamily="34" charset="0"/>
                      </a:endParaRPr>
                    </a:p>
                  </a:txBody>
                  <a:tcPr>
                    <a:solidFill>
                      <a:schemeClr val="bg1"/>
                    </a:solidFill>
                  </a:tcPr>
                </a:tc>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a:latin typeface="Segoe UI Semilight" panose="020B0402040204020203" pitchFamily="34" charset="0"/>
                          <a:cs typeface="Segoe UI Semilight" panose="020B0402040204020203" pitchFamily="34" charset="0"/>
                        </a:rPr>
                        <a:t>-</a:t>
                      </a:r>
                      <a:r>
                        <a:rPr lang="en-US" sz="2400" err="1">
                          <a:latin typeface="Segoe UI Semilight" panose="020B0402040204020203" pitchFamily="34" charset="0"/>
                          <a:cs typeface="Segoe UI Semilight" panose="020B0402040204020203" pitchFamily="34" charset="0"/>
                        </a:rPr>
                        <a:t>ms</a:t>
                      </a:r>
                      <a:r>
                        <a:rPr lang="en-US" sz="2400">
                          <a:latin typeface="Segoe UI Semilight" panose="020B0402040204020203" pitchFamily="34" charset="0"/>
                          <a:cs typeface="Segoe UI Semilight" panose="020B0402040204020203" pitchFamily="34" charset="0"/>
                        </a:rPr>
                        <a:t>-grid-row, </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a:latin typeface="Segoe UI Semilight" panose="020B0402040204020203" pitchFamily="34" charset="0"/>
                          <a:cs typeface="Segoe UI Semilight" panose="020B0402040204020203" pitchFamily="34" charset="0"/>
                        </a:rPr>
                        <a:t>-</a:t>
                      </a:r>
                      <a:r>
                        <a:rPr lang="en-US" sz="2400" err="1">
                          <a:latin typeface="Segoe UI Semilight" panose="020B0402040204020203" pitchFamily="34" charset="0"/>
                          <a:cs typeface="Segoe UI Semilight" panose="020B0402040204020203" pitchFamily="34" charset="0"/>
                        </a:rPr>
                        <a:t>ms</a:t>
                      </a:r>
                      <a:r>
                        <a:rPr lang="en-US" sz="2400">
                          <a:latin typeface="Segoe UI Semilight" panose="020B0402040204020203" pitchFamily="34" charset="0"/>
                          <a:cs typeface="Segoe UI Semilight" panose="020B0402040204020203" pitchFamily="34" charset="0"/>
                        </a:rPr>
                        <a:t>-grid-row-span</a:t>
                      </a:r>
                      <a:endParaRPr lang="en-US" sz="2400">
                        <a:solidFill>
                          <a:schemeClr val="bg1"/>
                        </a:solidFill>
                        <a:latin typeface="Segoe UI Semilight" panose="020B0402040204020203" pitchFamily="34"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a:latin typeface="Segoe UI Semilight" panose="020B0402040204020203" pitchFamily="34" charset="0"/>
                          <a:cs typeface="Segoe UI Semilight" panose="020B0402040204020203" pitchFamily="34" charset="0"/>
                        </a:rPr>
                        <a:t>justify-content</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000" i="1">
                          <a:latin typeface="Segoe UI Semilight" panose="020B0402040204020203" pitchFamily="34" charset="0"/>
                          <a:cs typeface="Segoe UI Semilight" panose="020B0402040204020203" pitchFamily="34" charset="0"/>
                        </a:rPr>
                        <a:t>(assuming horizontal writing mode)</a:t>
                      </a:r>
                      <a:endParaRPr lang="en-US" sz="2000" i="1">
                        <a:solidFill>
                          <a:schemeClr val="bg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tc>
                  <a:txBody>
                    <a:bodyPr/>
                    <a:lstStyle/>
                    <a:p>
                      <a:pPr>
                        <a:lnSpc>
                          <a:spcPts val="3200"/>
                        </a:lnSpc>
                      </a:pPr>
                      <a:r>
                        <a:rPr lang="en-US" sz="2400">
                          <a:latin typeface="Segoe UI Semilight" panose="020B0402040204020203" pitchFamily="34" charset="0"/>
                          <a:cs typeface="Segoe UI Semilight" panose="020B0402040204020203" pitchFamily="34" charset="0"/>
                        </a:rPr>
                        <a:t>-</a:t>
                      </a:r>
                      <a:r>
                        <a:rPr lang="en-US" sz="2400" err="1">
                          <a:latin typeface="Segoe UI Semilight" panose="020B0402040204020203" pitchFamily="34" charset="0"/>
                          <a:cs typeface="Segoe UI Semilight" panose="020B0402040204020203" pitchFamily="34" charset="0"/>
                        </a:rPr>
                        <a:t>ms</a:t>
                      </a:r>
                      <a:r>
                        <a:rPr lang="en-US" sz="2400">
                          <a:latin typeface="Segoe UI Semilight" panose="020B0402040204020203" pitchFamily="34" charset="0"/>
                          <a:cs typeface="Segoe UI Semilight" panose="020B0402040204020203" pitchFamily="34" charset="0"/>
                        </a:rPr>
                        <a:t>-grid-column-align</a:t>
                      </a:r>
                      <a:endParaRPr lang="en-US" sz="2400">
                        <a:solidFill>
                          <a:schemeClr val="bg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8"/>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a:latin typeface="Segoe UI Semilight" panose="020B0402040204020203" pitchFamily="34" charset="0"/>
                          <a:cs typeface="Segoe UI Semilight" panose="020B0402040204020203" pitchFamily="34" charset="0"/>
                        </a:rPr>
                        <a:t>align-content</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000" i="1">
                          <a:latin typeface="Segoe UI Semilight" panose="020B0402040204020203" pitchFamily="34" charset="0"/>
                          <a:cs typeface="Segoe UI Semilight" panose="020B0402040204020203" pitchFamily="34" charset="0"/>
                        </a:rPr>
                        <a:t>(assuming horizontal writing mode)</a:t>
                      </a:r>
                      <a:endParaRPr lang="en-US" sz="2000" i="1">
                        <a:solidFill>
                          <a:schemeClr val="bg1"/>
                        </a:solidFill>
                        <a:latin typeface="Segoe UI Semilight" panose="020B0402040204020203" pitchFamily="34" charset="0"/>
                        <a:cs typeface="Segoe UI Semilight" panose="020B0402040204020203" pitchFamily="34" charset="0"/>
                      </a:endParaRPr>
                    </a:p>
                  </a:txBody>
                  <a:tcPr>
                    <a:solidFill>
                      <a:schemeClr val="bg1"/>
                    </a:solidFill>
                  </a:tcPr>
                </a:tc>
                <a:tc>
                  <a:txBody>
                    <a:bodyPr/>
                    <a:lstStyle/>
                    <a:p>
                      <a:pPr>
                        <a:lnSpc>
                          <a:spcPts val="3200"/>
                        </a:lnSpc>
                      </a:pPr>
                      <a:r>
                        <a:rPr lang="en-US" sz="2400">
                          <a:latin typeface="Segoe UI Semilight" panose="020B0402040204020203" pitchFamily="34" charset="0"/>
                          <a:cs typeface="Segoe UI Semilight" panose="020B0402040204020203" pitchFamily="34" charset="0"/>
                        </a:rPr>
                        <a:t>-</a:t>
                      </a:r>
                      <a:r>
                        <a:rPr lang="en-US" sz="2400" err="1">
                          <a:latin typeface="Segoe UI Semilight" panose="020B0402040204020203" pitchFamily="34" charset="0"/>
                          <a:cs typeface="Segoe UI Semilight" panose="020B0402040204020203" pitchFamily="34" charset="0"/>
                        </a:rPr>
                        <a:t>ms</a:t>
                      </a:r>
                      <a:r>
                        <a:rPr lang="en-US" sz="2400">
                          <a:latin typeface="Segoe UI Semilight" panose="020B0402040204020203" pitchFamily="34" charset="0"/>
                          <a:cs typeface="Segoe UI Semilight" panose="020B0402040204020203" pitchFamily="34" charset="0"/>
                        </a:rPr>
                        <a:t>-grid-row-align</a:t>
                      </a:r>
                      <a:endParaRPr lang="en-US" sz="2400">
                        <a:solidFill>
                          <a:schemeClr val="bg1"/>
                        </a:solidFill>
                        <a:latin typeface="Segoe UI Semilight" panose="020B0402040204020203" pitchFamily="34"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71525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510935114"/>
              </p:ext>
            </p:extLst>
          </p:nvPr>
        </p:nvGraphicFramePr>
        <p:xfrm>
          <a:off x="715818" y="731211"/>
          <a:ext cx="8462818" cy="4846320"/>
        </p:xfrm>
        <a:graphic>
          <a:graphicData uri="http://schemas.openxmlformats.org/drawingml/2006/table">
            <a:tbl>
              <a:tblPr firstRow="1" bandRow="1">
                <a:tableStyleId>{EB344D84-9AFB-497E-A393-DC336BA19D2E}</a:tableStyleId>
              </a:tblPr>
              <a:tblGrid>
                <a:gridCol w="5779169">
                  <a:extLst>
                    <a:ext uri="{9D8B030D-6E8A-4147-A177-3AD203B41FA5}">
                      <a16:colId xmlns:a16="http://schemas.microsoft.com/office/drawing/2014/main" val="20000"/>
                    </a:ext>
                  </a:extLst>
                </a:gridCol>
                <a:gridCol w="2683649">
                  <a:extLst>
                    <a:ext uri="{9D8B030D-6E8A-4147-A177-3AD203B41FA5}">
                      <a16:colId xmlns:a16="http://schemas.microsoft.com/office/drawing/2014/main" val="20001"/>
                    </a:ext>
                  </a:extLst>
                </a:gridCol>
              </a:tblGrid>
              <a:tr h="370840">
                <a:tc>
                  <a:txBody>
                    <a:bodyPr/>
                    <a:lstStyle/>
                    <a:p>
                      <a:r>
                        <a:rPr lang="en-US" sz="2400">
                          <a:solidFill>
                            <a:schemeClr val="tx1"/>
                          </a:solidFill>
                          <a:latin typeface="Segoe UI Semibold" panose="020B0702040204020203" pitchFamily="34" charset="0"/>
                          <a:cs typeface="Segoe UI Semibold" panose="020B0702040204020203" pitchFamily="34" charset="0"/>
                        </a:rPr>
                        <a:t>NEW</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a:solidFill>
                            <a:schemeClr val="tx1"/>
                          </a:solidFill>
                          <a:latin typeface="Segoe UI Semibold" panose="020B0702040204020203" pitchFamily="34" charset="0"/>
                          <a:cs typeface="Segoe UI Semibold" panose="020B0702040204020203" pitchFamily="34" charset="0"/>
                        </a:rPr>
                        <a:t>ORIGINAL</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extLst>
                  <a:ext uri="{0D108BD9-81ED-4DB2-BD59-A6C34878D82A}">
                    <a16:rowId xmlns:a16="http://schemas.microsoft.com/office/drawing/2014/main" val="10000"/>
                  </a:ext>
                </a:extLst>
              </a:tr>
              <a:tr h="370840">
                <a:tc>
                  <a:txBody>
                    <a:bodyPr/>
                    <a:lstStyle/>
                    <a:p>
                      <a:pPr>
                        <a:lnSpc>
                          <a:spcPts val="3200"/>
                        </a:lnSpc>
                      </a:pPr>
                      <a:r>
                        <a:rPr lang="en-US" sz="2400">
                          <a:solidFill>
                            <a:schemeClr val="tx1"/>
                          </a:solidFill>
                          <a:latin typeface="Segoe UI Semilight" panose="020B0402040204020203" pitchFamily="34" charset="0"/>
                          <a:cs typeface="Segoe UI Semilight" panose="020B0402040204020203" pitchFamily="34" charset="0"/>
                        </a:rPr>
                        <a:t>order</a:t>
                      </a:r>
                    </a:p>
                  </a:txBody>
                  <a:tcPr>
                    <a:lnT w="25400" cmpd="sng">
                      <a:noFill/>
                    </a:lnT>
                    <a:solidFill>
                      <a:schemeClr val="bg1"/>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lnT w="25400" cmpd="sng">
                      <a:noFill/>
                    </a:lnT>
                    <a:solidFill>
                      <a:schemeClr val="bg1"/>
                    </a:solidFill>
                  </a:tcPr>
                </a:tc>
                <a:extLst>
                  <a:ext uri="{0D108BD9-81ED-4DB2-BD59-A6C34878D82A}">
                    <a16:rowId xmlns:a16="http://schemas.microsoft.com/office/drawing/2014/main" val="10001"/>
                  </a:ext>
                </a:extLst>
              </a:tr>
              <a:tr h="370840">
                <a:tc>
                  <a:txBody>
                    <a:bodyPr/>
                    <a:lstStyle/>
                    <a:p>
                      <a:pPr>
                        <a:lnSpc>
                          <a:spcPts val="3200"/>
                        </a:lnSpc>
                      </a:pPr>
                      <a:r>
                        <a:rPr lang="en-US" sz="2400">
                          <a:solidFill>
                            <a:schemeClr val="tx1"/>
                          </a:solidFill>
                          <a:latin typeface="Segoe UI Semilight" panose="020B0402040204020203" pitchFamily="34" charset="0"/>
                          <a:cs typeface="Segoe UI Semilight" panose="020B0402040204020203" pitchFamily="34" charset="0"/>
                        </a:rPr>
                        <a:t>Named grid lines</a:t>
                      </a:r>
                    </a:p>
                  </a:txBody>
                  <a:tcPr>
                    <a:solidFill>
                      <a:schemeClr val="bg1">
                        <a:lumMod val="85000"/>
                      </a:schemeClr>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a:solidFill>
                            <a:schemeClr val="tx1"/>
                          </a:solidFill>
                          <a:latin typeface="Segoe UI Semilight" panose="020B0402040204020203" pitchFamily="34" charset="0"/>
                          <a:cs typeface="Segoe UI Semilight" panose="020B0402040204020203" pitchFamily="34" charset="0"/>
                        </a:rPr>
                        <a:t>repeat() value with auto-fill and</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a:solidFill>
                            <a:schemeClr val="tx1"/>
                          </a:solidFill>
                          <a:latin typeface="Segoe UI Semilight" panose="020B0402040204020203" pitchFamily="34" charset="0"/>
                          <a:cs typeface="Segoe UI Semilight" panose="020B0402040204020203" pitchFamily="34" charset="0"/>
                        </a:rPr>
                        <a:t>auto-fit keywords</a:t>
                      </a:r>
                    </a:p>
                  </a:txBody>
                  <a:tcPr>
                    <a:solidFill>
                      <a:schemeClr val="bg1"/>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a:solidFill>
                            <a:schemeClr val="tx1"/>
                          </a:solidFill>
                          <a:latin typeface="Segoe UI Semilight" panose="020B0402040204020203" pitchFamily="34" charset="0"/>
                          <a:cs typeface="Segoe UI Semilight" panose="020B0402040204020203" pitchFamily="34" charset="0"/>
                        </a:rPr>
                        <a:t>grid-auto-rows, grid-auto-columns</a:t>
                      </a:r>
                    </a:p>
                  </a:txBody>
                  <a:tcPr>
                    <a:solidFill>
                      <a:schemeClr val="bg1">
                        <a:lumMod val="85000"/>
                      </a:schemeClr>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ts val="3200"/>
                        </a:lnSpc>
                        <a:spcBef>
                          <a:spcPts val="0"/>
                        </a:spcBef>
                        <a:spcAft>
                          <a:spcPts val="0"/>
                        </a:spcAft>
                        <a:buClrTx/>
                        <a:buSzTx/>
                        <a:buFontTx/>
                        <a:buNone/>
                        <a:tabLst/>
                        <a:defRPr/>
                      </a:pPr>
                      <a:r>
                        <a:rPr lang="en-US" sz="2400">
                          <a:solidFill>
                            <a:schemeClr val="tx1"/>
                          </a:solidFill>
                          <a:latin typeface="Segoe UI Semilight" panose="020B0402040204020203" pitchFamily="34" charset="0"/>
                          <a:cs typeface="Segoe UI Semilight" panose="020B0402040204020203" pitchFamily="34" charset="0"/>
                        </a:rPr>
                        <a:t>grid-auto-flow</a:t>
                      </a:r>
                    </a:p>
                  </a:txBody>
                  <a:tcPr>
                    <a:solidFill>
                      <a:schemeClr val="bg1"/>
                    </a:solidFill>
                  </a:tcPr>
                </a:tc>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a:solidFill>
                            <a:schemeClr val="tx1"/>
                          </a:solidFill>
                          <a:latin typeface="Segoe UI Semilight" panose="020B0402040204020203" pitchFamily="34" charset="0"/>
                          <a:cs typeface="Segoe UI Semilight" panose="020B0402040204020203" pitchFamily="34" charset="0"/>
                        </a:rPr>
                        <a:t>grid-gap, etc.</a:t>
                      </a:r>
                    </a:p>
                  </a:txBody>
                  <a:tcPr>
                    <a:solidFill>
                      <a:schemeClr val="bg1">
                        <a:lumMod val="85000"/>
                      </a:schemeClr>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8"/>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i="0">
                          <a:solidFill>
                            <a:schemeClr val="tx1"/>
                          </a:solidFill>
                          <a:latin typeface="Segoe UI Semilight" panose="020B0402040204020203" pitchFamily="34" charset="0"/>
                          <a:cs typeface="Segoe UI Semilight" panose="020B0402040204020203" pitchFamily="34" charset="0"/>
                        </a:rPr>
                        <a:t>justify-items</a:t>
                      </a:r>
                    </a:p>
                  </a:txBody>
                  <a:tcPr>
                    <a:solidFill>
                      <a:schemeClr val="bg1"/>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9"/>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i="0">
                          <a:solidFill>
                            <a:schemeClr val="tx1"/>
                          </a:solidFill>
                          <a:latin typeface="Segoe UI Semilight" panose="020B0402040204020203" pitchFamily="34" charset="0"/>
                          <a:cs typeface="Segoe UI Semilight" panose="020B0402040204020203" pitchFamily="34" charset="0"/>
                        </a:rPr>
                        <a:t>align-items</a:t>
                      </a:r>
                    </a:p>
                  </a:txBody>
                  <a:tcPr>
                    <a:solidFill>
                      <a:schemeClr val="bg1">
                        <a:lumMod val="75000"/>
                      </a:schemeClr>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lumMod val="75000"/>
                      </a:schemeClr>
                    </a:solidFill>
                  </a:tcPr>
                </a:tc>
                <a:extLst>
                  <a:ext uri="{0D108BD9-81ED-4DB2-BD59-A6C34878D82A}">
                    <a16:rowId xmlns:a16="http://schemas.microsoft.com/office/drawing/2014/main" val="1718856089"/>
                  </a:ext>
                </a:extLst>
              </a:tr>
            </a:tbl>
          </a:graphicData>
        </a:graphic>
      </p:graphicFrame>
    </p:spTree>
    <p:extLst>
      <p:ext uri="{BB962C8B-B14F-4D97-AF65-F5344CB8AC3E}">
        <p14:creationId xmlns:p14="http://schemas.microsoft.com/office/powerpoint/2010/main" val="7415357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FECDC"/>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POLYFILS AND FALLBACKS?</a:t>
            </a:r>
          </a:p>
        </p:txBody>
      </p:sp>
    </p:spTree>
    <p:extLst>
      <p:ext uri="{BB962C8B-B14F-4D97-AF65-F5344CB8AC3E}">
        <p14:creationId xmlns:p14="http://schemas.microsoft.com/office/powerpoint/2010/main" val="30903626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E6013-E7B4-4ABE-84EC-93951C212E9A}"/>
              </a:ext>
            </a:extLst>
          </p:cNvPr>
          <p:cNvSpPr/>
          <p:nvPr/>
        </p:nvSpPr>
        <p:spPr>
          <a:xfrm>
            <a:off x="0" y="0"/>
            <a:ext cx="12192000" cy="6858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AAC62C-7DF8-4413-85FB-B004E9C5653A}"/>
              </a:ext>
            </a:extLst>
          </p:cNvPr>
          <p:cNvSpPr txBox="1"/>
          <p:nvPr/>
        </p:nvSpPr>
        <p:spPr>
          <a:xfrm>
            <a:off x="664065" y="5807186"/>
            <a:ext cx="2730106" cy="400110"/>
          </a:xfrm>
          <a:prstGeom prst="rect">
            <a:avLst/>
          </a:prstGeom>
          <a:noFill/>
        </p:spPr>
        <p:txBody>
          <a:bodyPr wrap="none" rtlCol="0">
            <a:spAutoFit/>
          </a:bodyPr>
          <a:lstStyle/>
          <a:p>
            <a:pPr>
              <a:lnSpc>
                <a:spcPts val="2400"/>
              </a:lnSpc>
            </a:pPr>
            <a:r>
              <a:rPr lang="en-US" sz="1600" dirty="0">
                <a:solidFill>
                  <a:schemeClr val="bg1"/>
                </a:solidFill>
                <a:latin typeface="Segoe UI Semilight" panose="020B0402040204020203" pitchFamily="34" charset="0"/>
                <a:cs typeface="Segoe UI Semilight" panose="020B0402040204020203" pitchFamily="34" charset="0"/>
              </a:rPr>
              <a:t>Photo by Wortley on </a:t>
            </a:r>
            <a:r>
              <a:rPr lang="en-US" sz="1600" dirty="0" err="1">
                <a:solidFill>
                  <a:schemeClr val="bg1"/>
                </a:solidFill>
                <a:latin typeface="Segoe UI Semilight" panose="020B0402040204020203" pitchFamily="34" charset="0"/>
                <a:cs typeface="Segoe UI Semilight" panose="020B0402040204020203" pitchFamily="34" charset="0"/>
              </a:rPr>
              <a:t>Pixabay</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0725156C-A29F-4898-A6CA-9F1C551EC8D7}"/>
              </a:ext>
            </a:extLst>
          </p:cNvPr>
          <p:cNvSpPr txBox="1"/>
          <p:nvPr/>
        </p:nvSpPr>
        <p:spPr>
          <a:xfrm>
            <a:off x="664065" y="709257"/>
            <a:ext cx="8184660" cy="1200329"/>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GO FORTH AND</a:t>
            </a:r>
          </a:p>
          <a:p>
            <a:r>
              <a:rPr lang="en-US" sz="3600">
                <a:solidFill>
                  <a:srgbClr val="FFECDC"/>
                </a:solidFill>
                <a:latin typeface="Segoe UI Light" panose="020B0502040204020203" pitchFamily="34" charset="0"/>
                <a:cs typeface="Segoe UI Light" panose="020B0502040204020203" pitchFamily="34" charset="0"/>
              </a:rPr>
              <a:t>PROGRESSIVELY ENHANCE</a:t>
            </a:r>
          </a:p>
        </p:txBody>
      </p:sp>
    </p:spTree>
    <p:extLst>
      <p:ext uri="{BB962C8B-B14F-4D97-AF65-F5344CB8AC3E}">
        <p14:creationId xmlns:p14="http://schemas.microsoft.com/office/powerpoint/2010/main" val="34569378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859C7C-6F72-4C9F-98DE-16B310E54811}"/>
              </a:ext>
            </a:extLst>
          </p:cNvPr>
          <p:cNvSpPr/>
          <p:nvPr/>
        </p:nvSpPr>
        <p:spPr>
          <a:xfrm>
            <a:off x="768015" y="758952"/>
            <a:ext cx="7315200" cy="1600200"/>
          </a:xfrm>
          <a:prstGeom prst="rect">
            <a:avLst/>
          </a:prstGeom>
          <a:solidFill>
            <a:srgbClr val="C2F2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49CF59-3952-4352-AAD7-3342887437C0}"/>
              </a:ext>
            </a:extLst>
          </p:cNvPr>
          <p:cNvSpPr txBox="1"/>
          <p:nvPr/>
        </p:nvSpPr>
        <p:spPr>
          <a:xfrm>
            <a:off x="2058113" y="1235887"/>
            <a:ext cx="4735005" cy="646331"/>
          </a:xfrm>
          <a:prstGeom prst="rect">
            <a:avLst/>
          </a:prstGeom>
          <a:noFill/>
        </p:spPr>
        <p:txBody>
          <a:bodyPr wrap="square" rtlCol="0">
            <a:spAutoFit/>
          </a:bodyPr>
          <a:lstStyle/>
          <a:p>
            <a:pPr algn="ctr"/>
            <a:r>
              <a:rPr lang="en-US" sz="3600" dirty="0">
                <a:latin typeface="Segoe UI Light" panose="020B0502040204020203" pitchFamily="34" charset="0"/>
                <a:cs typeface="Segoe UI Light" panose="020B0502040204020203" pitchFamily="34" charset="0"/>
              </a:rPr>
              <a:t>SHINY NEW LAYOUT</a:t>
            </a:r>
          </a:p>
        </p:txBody>
      </p:sp>
      <p:sp>
        <p:nvSpPr>
          <p:cNvPr id="11" name="Rectangle 10">
            <a:extLst>
              <a:ext uri="{FF2B5EF4-FFF2-40B4-BE49-F238E27FC236}">
                <a16:creationId xmlns:a16="http://schemas.microsoft.com/office/drawing/2014/main" id="{9D90C9BB-1CAD-4CD2-8B12-DE9729DC4875}"/>
              </a:ext>
            </a:extLst>
          </p:cNvPr>
          <p:cNvSpPr/>
          <p:nvPr/>
        </p:nvSpPr>
        <p:spPr>
          <a:xfrm>
            <a:off x="768015" y="2359152"/>
            <a:ext cx="7315200" cy="16002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54C9FC9-7973-4FE7-8987-51429968190C}"/>
              </a:ext>
            </a:extLst>
          </p:cNvPr>
          <p:cNvSpPr txBox="1"/>
          <p:nvPr/>
        </p:nvSpPr>
        <p:spPr>
          <a:xfrm>
            <a:off x="2058113" y="2836087"/>
            <a:ext cx="4735005" cy="646331"/>
          </a:xfrm>
          <a:prstGeom prst="rect">
            <a:avLst/>
          </a:prstGeom>
          <a:noFill/>
        </p:spPr>
        <p:txBody>
          <a:bodyPr wrap="square" rtlCol="0">
            <a:spAutoFit/>
          </a:bodyPr>
          <a:lstStyle/>
          <a:p>
            <a:pPr algn="ctr"/>
            <a:r>
              <a:rPr lang="en-US" sz="3600" dirty="0">
                <a:latin typeface="Segoe UI Light" panose="020B0502040204020203" pitchFamily="34" charset="0"/>
                <a:cs typeface="Segoe UI Light" panose="020B0502040204020203" pitchFamily="34" charset="0"/>
              </a:rPr>
              <a:t>SIMPLE LAYOUT</a:t>
            </a:r>
          </a:p>
        </p:txBody>
      </p:sp>
      <p:sp>
        <p:nvSpPr>
          <p:cNvPr id="14" name="Rectangle 13">
            <a:extLst>
              <a:ext uri="{FF2B5EF4-FFF2-40B4-BE49-F238E27FC236}">
                <a16:creationId xmlns:a16="http://schemas.microsoft.com/office/drawing/2014/main" id="{F9F1C06A-5776-401D-AC19-DF0C3E6FD66A}"/>
              </a:ext>
            </a:extLst>
          </p:cNvPr>
          <p:cNvSpPr/>
          <p:nvPr/>
        </p:nvSpPr>
        <p:spPr>
          <a:xfrm>
            <a:off x="768015" y="3959352"/>
            <a:ext cx="7315200" cy="16002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94C4E55-FEE8-4CF7-8996-8E4CF4E5DA39}"/>
              </a:ext>
            </a:extLst>
          </p:cNvPr>
          <p:cNvSpPr txBox="1"/>
          <p:nvPr/>
        </p:nvSpPr>
        <p:spPr>
          <a:xfrm>
            <a:off x="2058113" y="4436287"/>
            <a:ext cx="4735005" cy="646331"/>
          </a:xfrm>
          <a:prstGeom prst="rect">
            <a:avLst/>
          </a:prstGeom>
          <a:noFill/>
        </p:spPr>
        <p:txBody>
          <a:bodyPr wrap="square" rtlCol="0">
            <a:spAutoFit/>
          </a:bodyPr>
          <a:lstStyle/>
          <a:p>
            <a:pPr algn="ctr"/>
            <a:r>
              <a:rPr lang="en-US" sz="3600" dirty="0">
                <a:latin typeface="Segoe UI Light" panose="020B0502040204020203" pitchFamily="34" charset="0"/>
                <a:cs typeface="Segoe UI Light" panose="020B0502040204020203" pitchFamily="34" charset="0"/>
              </a:rPr>
              <a:t>TUBE OF CONTENT</a:t>
            </a:r>
          </a:p>
        </p:txBody>
      </p:sp>
    </p:spTree>
    <p:extLst>
      <p:ext uri="{BB962C8B-B14F-4D97-AF65-F5344CB8AC3E}">
        <p14:creationId xmlns:p14="http://schemas.microsoft.com/office/powerpoint/2010/main" val="44374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F5AFC3-AC1A-46C1-890B-82A734B5EA3E}"/>
              </a:ext>
            </a:extLst>
          </p:cNvPr>
          <p:cNvSpPr txBox="1"/>
          <p:nvPr/>
        </p:nvSpPr>
        <p:spPr>
          <a:xfrm>
            <a:off x="664065" y="718782"/>
            <a:ext cx="9213360" cy="3569353"/>
          </a:xfrm>
          <a:prstGeom prst="rect">
            <a:avLst/>
          </a:prstGeom>
          <a:noFill/>
        </p:spPr>
        <p:txBody>
          <a:bodyPr wrap="square" rtlCol="0">
            <a:spAutoFit/>
          </a:bodyPr>
          <a:lstStyle/>
          <a:p>
            <a:pPr>
              <a:lnSpc>
                <a:spcPts val="3400"/>
              </a:lnSpc>
            </a:pPr>
            <a:r>
              <a:rPr lang="en-US" sz="2400">
                <a:solidFill>
                  <a:schemeClr val="bg1"/>
                </a:solidFill>
                <a:latin typeface="Consolas" panose="020B0609020204030204" pitchFamily="49" charset="0"/>
                <a:cs typeface="Segoe UI Semilight" panose="020B0402040204020203" pitchFamily="34" charset="0"/>
              </a:rPr>
              <a:t>@supports (display: grid) {</a:t>
            </a:r>
          </a:p>
          <a:p>
            <a:pPr>
              <a:lnSpc>
                <a:spcPts val="34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chemeClr val="bg1">
                    <a:alpha val="67000"/>
                  </a:schemeClr>
                </a:solidFill>
                <a:latin typeface="Consolas" panose="020B0609020204030204" pitchFamily="49" charset="0"/>
                <a:cs typeface="Segoe UI Semilight" panose="020B0402040204020203" pitchFamily="34" charset="0"/>
              </a:rPr>
              <a:t>/* Styles to render only for new syntax */</a:t>
            </a:r>
          </a:p>
          <a:p>
            <a:pPr>
              <a:lnSpc>
                <a:spcPts val="3400"/>
              </a:lnSpc>
            </a:pPr>
            <a:r>
              <a:rPr lang="en-US" sz="2400">
                <a:solidFill>
                  <a:schemeClr val="bg1"/>
                </a:solidFill>
                <a:latin typeface="Consolas" panose="020B0609020204030204" pitchFamily="49" charset="0"/>
                <a:cs typeface="Segoe UI Semilight" panose="020B0402040204020203" pitchFamily="34" charset="0"/>
              </a:rPr>
              <a:t>}</a:t>
            </a:r>
          </a:p>
          <a:p>
            <a:pPr>
              <a:lnSpc>
                <a:spcPts val="3400"/>
              </a:lnSpc>
            </a:pPr>
            <a:endParaRPr lang="en-US" sz="2400">
              <a:solidFill>
                <a:schemeClr val="bg1"/>
              </a:solidFill>
              <a:latin typeface="Consolas" panose="020B0609020204030204" pitchFamily="49" charset="0"/>
              <a:cs typeface="Segoe UI Semilight" panose="020B0402040204020203" pitchFamily="34" charset="0"/>
            </a:endParaRPr>
          </a:p>
          <a:p>
            <a:pPr>
              <a:lnSpc>
                <a:spcPts val="3400"/>
              </a:lnSpc>
            </a:pPr>
            <a:r>
              <a:rPr lang="en-US" sz="2400">
                <a:solidFill>
                  <a:schemeClr val="bg1"/>
                </a:solidFill>
                <a:latin typeface="Consolas" panose="020B0609020204030204" pitchFamily="49" charset="0"/>
                <a:cs typeface="Segoe UI Semilight" panose="020B0402040204020203" pitchFamily="34" charset="0"/>
              </a:rPr>
              <a:t>@supports (display: grid) or (display: -</a:t>
            </a:r>
            <a:r>
              <a:rPr lang="en-US" sz="2400" err="1">
                <a:solidFill>
                  <a:schemeClr val="bg1"/>
                </a:solidFill>
                <a:latin typeface="Consolas" panose="020B0609020204030204" pitchFamily="49" charset="0"/>
                <a:cs typeface="Segoe UI Semilight" panose="020B0402040204020203" pitchFamily="34" charset="0"/>
              </a:rPr>
              <a:t>ms</a:t>
            </a:r>
            <a:r>
              <a:rPr lang="en-US" sz="2400">
                <a:solidFill>
                  <a:schemeClr val="bg1"/>
                </a:solidFill>
                <a:latin typeface="Consolas" panose="020B0609020204030204" pitchFamily="49" charset="0"/>
                <a:cs typeface="Segoe UI Semilight" panose="020B0402040204020203" pitchFamily="34" charset="0"/>
              </a:rPr>
              <a:t>-grid) {</a:t>
            </a:r>
          </a:p>
          <a:p>
            <a:pPr>
              <a:lnSpc>
                <a:spcPts val="34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chemeClr val="bg1">
                    <a:alpha val="67000"/>
                  </a:schemeClr>
                </a:solidFill>
                <a:latin typeface="Consolas" panose="020B0609020204030204" pitchFamily="49" charset="0"/>
                <a:cs typeface="Segoe UI Semilight" panose="020B0402040204020203" pitchFamily="34" charset="0"/>
              </a:rPr>
              <a:t>/* Styles to render for new and </a:t>
            </a:r>
          </a:p>
          <a:p>
            <a:pPr>
              <a:lnSpc>
                <a:spcPts val="3400"/>
              </a:lnSpc>
            </a:pPr>
            <a:r>
              <a:rPr lang="en-US" sz="2400">
                <a:solidFill>
                  <a:schemeClr val="bg1">
                    <a:alpha val="67000"/>
                  </a:schemeClr>
                </a:solidFill>
                <a:latin typeface="Consolas" panose="020B0609020204030204" pitchFamily="49" charset="0"/>
                <a:cs typeface="Segoe UI Semilight" panose="020B0402040204020203" pitchFamily="34" charset="0"/>
              </a:rPr>
              <a:t>     prefixed (only Microsoft Edge) */</a:t>
            </a:r>
          </a:p>
          <a:p>
            <a:pPr>
              <a:lnSpc>
                <a:spcPts val="3400"/>
              </a:lnSpc>
            </a:pPr>
            <a:r>
              <a:rPr lang="en-US" sz="2400">
                <a:solidFill>
                  <a:schemeClr val="bg1"/>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25075952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8530D139B2CE144B1784B9FC76FD2F8" ma:contentTypeVersion="13" ma:contentTypeDescription="Create a new document." ma:contentTypeScope="" ma:versionID="5f1ed10d8226fff31c7be68ed9b7afc8">
  <xsd:schema xmlns:xsd="http://www.w3.org/2001/XMLSchema" xmlns:xs="http://www.w3.org/2001/XMLSchema" xmlns:p="http://schemas.microsoft.com/office/2006/metadata/properties" xmlns:ns1="http://schemas.microsoft.com/sharepoint/v3" xmlns:ns2="f41aa5ba-de65-4357-b61d-9a81d3f1bbf6" xmlns:ns3="1b2c251d-cdd3-4e69-8c66-2d3c080fa9a9" targetNamespace="http://schemas.microsoft.com/office/2006/metadata/properties" ma:root="true" ma:fieldsID="e11d91b30f6f18589792e3e59d5b15d2" ns1:_="" ns2:_="" ns3:_="">
    <xsd:import namespace="http://schemas.microsoft.com/sharepoint/v3"/>
    <xsd:import namespace="f41aa5ba-de65-4357-b61d-9a81d3f1bbf6"/>
    <xsd:import namespace="1b2c251d-cdd3-4e69-8c66-2d3c080fa9a9"/>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6" nillable="true" ma:displayName="Unified Compliance Policy Properties" ma:description="" ma:hidden="true" ma:internalName="_ip_UnifiedCompliancePolicyProperties">
      <xsd:simpleType>
        <xsd:restriction base="dms:Note"/>
      </xsd:simpleType>
    </xsd:element>
    <xsd:element name="_ip_UnifiedCompliancePolicyUIAction" ma:index="17"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1aa5ba-de65-4357-b61d-9a81d3f1bbf6"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b2c251d-cdd3-4e69-8c66-2d3c080fa9a9"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AutoTags" ma:index="19" nillable="true" ma:displayName="MediaServiceAutoTags" ma:description="" ma:internalName="MediaServiceAutoTags"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855FF5B-5091-483A-BD45-8D074E2978DE}">
  <ds:schemaRefs>
    <ds:schemaRef ds:uri="http://purl.org/dc/elements/1.1/"/>
    <ds:schemaRef ds:uri="http://schemas.microsoft.com/sharepoint/v3"/>
    <ds:schemaRef ds:uri="http://schemas.microsoft.com/office/2006/documentManagement/types"/>
    <ds:schemaRef ds:uri="1b2c251d-cdd3-4e69-8c66-2d3c080fa9a9"/>
    <ds:schemaRef ds:uri="f41aa5ba-de65-4357-b61d-9a81d3f1bbf6"/>
    <ds:schemaRef ds:uri="http://schemas.microsoft.com/office/infopath/2007/PartnerControls"/>
    <ds:schemaRef ds:uri="http://schemas.openxmlformats.org/package/2006/metadata/core-properties"/>
    <ds:schemaRef ds:uri="http://purl.org/dc/term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61D8494-6224-4DED-8817-BD52BF30C6D0}">
  <ds:schemaRefs>
    <ds:schemaRef ds:uri="http://schemas.microsoft.com/sharepoint/v3/contenttype/forms"/>
  </ds:schemaRefs>
</ds:datastoreItem>
</file>

<file path=customXml/itemProps3.xml><?xml version="1.0" encoding="utf-8"?>
<ds:datastoreItem xmlns:ds="http://schemas.openxmlformats.org/officeDocument/2006/customXml" ds:itemID="{C306507C-568E-4C75-9019-32D6983BED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41aa5ba-de65-4357-b61d-9a81d3f1bbf6"/>
    <ds:schemaRef ds:uri="1b2c251d-cdd3-4e69-8c66-2d3c080fa9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625</TotalTime>
  <Words>10151</Words>
  <Application>Microsoft Office PowerPoint</Application>
  <PresentationFormat>Widescreen</PresentationFormat>
  <Paragraphs>779</Paragraphs>
  <Slides>120</Slides>
  <Notes>120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120</vt:i4>
      </vt:variant>
    </vt:vector>
  </HeadingPairs>
  <TitlesOfParts>
    <vt:vector size="130"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Melanie Richards</cp:lastModifiedBy>
  <cp:revision>57</cp:revision>
  <dcterms:modified xsi:type="dcterms:W3CDTF">2018-01-17T09:18:10Z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0x010100E8530D139B2CE144B1784B9FC76FD2F8</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merichar@microsoft.com</vt:lpwstr>
  </property>
  <property fmtid="{D5CDD505-2E9C-101B-9397-08002B2CF9AE}" pid="6" name="MSIP_Label_f42aa342-8706-4288-bd11-ebb85995028c_SetDate">
    <vt:lpwstr>2017-11-03T17:40:17.2031701Z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